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  <p:sldMasterId id="2147483795" r:id="rId9"/>
  </p:sldMasterIdLst>
  <p:notesMasterIdLst>
    <p:notesMasterId r:id="rId41"/>
  </p:notesMasterIdLst>
  <p:handoutMasterIdLst>
    <p:handoutMasterId r:id="rId42"/>
  </p:handoutMasterIdLst>
  <p:sldIdLst>
    <p:sldId id="432" r:id="rId10"/>
    <p:sldId id="541" r:id="rId11"/>
    <p:sldId id="570" r:id="rId12"/>
    <p:sldId id="571" r:id="rId13"/>
    <p:sldId id="597" r:id="rId14"/>
    <p:sldId id="562" r:id="rId15"/>
    <p:sldId id="564" r:id="rId16"/>
    <p:sldId id="565" r:id="rId17"/>
    <p:sldId id="563" r:id="rId18"/>
    <p:sldId id="561" r:id="rId19"/>
    <p:sldId id="566" r:id="rId20"/>
    <p:sldId id="573" r:id="rId21"/>
    <p:sldId id="574" r:id="rId22"/>
    <p:sldId id="572" r:id="rId23"/>
    <p:sldId id="568" r:id="rId24"/>
    <p:sldId id="549" r:id="rId25"/>
    <p:sldId id="558" r:id="rId26"/>
    <p:sldId id="559" r:id="rId27"/>
    <p:sldId id="557" r:id="rId28"/>
    <p:sldId id="548" r:id="rId29"/>
    <p:sldId id="532" r:id="rId30"/>
    <p:sldId id="534" r:id="rId31"/>
    <p:sldId id="594" r:id="rId32"/>
    <p:sldId id="584" r:id="rId33"/>
    <p:sldId id="595" r:id="rId34"/>
    <p:sldId id="596" r:id="rId35"/>
    <p:sldId id="585" r:id="rId36"/>
    <p:sldId id="593" r:id="rId37"/>
    <p:sldId id="590" r:id="rId38"/>
    <p:sldId id="592" r:id="rId39"/>
    <p:sldId id="599" r:id="rId40"/>
  </p:sldIdLst>
  <p:sldSz cx="9144000" cy="6858000" type="screen4x3"/>
  <p:notesSz cx="7053263" cy="93726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6" clrIdx="2">
    <p:extLst/>
  </p:cmAuthor>
  <p:cmAuthor id="3" name="Jennifer Balkus" initials="" lastIdx="0" clrIdx="3"/>
  <p:cmAuthor id="4" name="Rachel Scheckter" initials="RS" lastIdx="2" clrIdx="4">
    <p:extLst>
      <p:ext uri="{19B8F6BF-5375-455C-9EA6-DF929625EA0E}">
        <p15:presenceInfo xmlns:p15="http://schemas.microsoft.com/office/powerpoint/2012/main" userId="S-1-5-21-3803739944-511804359-1636214392-17840" providerId="AD"/>
      </p:ext>
    </p:extLst>
  </p:cmAuthor>
  <p:cmAuthor id="5" name="Morgan Garcia" initials="MG" lastIdx="6" clrIdx="5">
    <p:extLst>
      <p:ext uri="{19B8F6BF-5375-455C-9EA6-DF929625EA0E}">
        <p15:presenceInfo xmlns:p15="http://schemas.microsoft.com/office/powerpoint/2012/main" userId="S-1-5-21-3803739944-511804359-1636214392-39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92D050"/>
    <a:srgbClr val="F3F3F3"/>
    <a:srgbClr val="F0DCF0"/>
    <a:srgbClr val="FFE1FF"/>
    <a:srgbClr val="9A004D"/>
    <a:srgbClr val="6600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65808" autoAdjust="0"/>
  </p:normalViewPr>
  <p:slideViewPr>
    <p:cSldViewPr>
      <p:cViewPr varScale="1">
        <p:scale>
          <a:sx n="75" d="100"/>
          <a:sy n="75" d="100"/>
        </p:scale>
        <p:origin x="25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1659-BEE6-43F7-865D-A27DFAD9D7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5CC5B-BEF1-4D11-9497-099A31C0B129}">
      <dgm:prSet phldrT="[Text]"/>
      <dgm:spPr/>
      <dgm:t>
        <a:bodyPr/>
        <a:lstStyle/>
        <a:p>
          <a:r>
            <a:rPr lang="en-US" dirty="0"/>
            <a:t>Overall, the ring prevented about </a:t>
          </a:r>
          <a:r>
            <a:rPr lang="en-US" b="1" dirty="0"/>
            <a:t>one-third</a:t>
          </a:r>
          <a:r>
            <a:rPr lang="en-US" dirty="0"/>
            <a:t> of HIV infections</a:t>
          </a:r>
        </a:p>
      </dgm:t>
    </dgm:pt>
    <dgm:pt modelId="{5B125CE3-2B11-48C3-B9DD-1C40C3AE645B}" type="parTrans" cxnId="{0079D942-ECA2-4D92-BEC2-100FBDF25B34}">
      <dgm:prSet/>
      <dgm:spPr/>
      <dgm:t>
        <a:bodyPr/>
        <a:lstStyle/>
        <a:p>
          <a:endParaRPr lang="en-US"/>
        </a:p>
      </dgm:t>
    </dgm:pt>
    <dgm:pt modelId="{5DC5824C-C0F2-41E1-8E16-C106052EA601}" type="sibTrans" cxnId="{0079D942-ECA2-4D92-BEC2-100FBDF25B34}">
      <dgm:prSet/>
      <dgm:spPr/>
      <dgm:t>
        <a:bodyPr/>
        <a:lstStyle/>
        <a:p>
          <a:endParaRPr lang="en-US"/>
        </a:p>
      </dgm:t>
    </dgm:pt>
    <dgm:pt modelId="{1F50CBE8-B3AE-48DF-9843-1C73F4B98338}">
      <dgm:prSet phldrT="[Text]"/>
      <dgm:spPr/>
      <dgm:t>
        <a:bodyPr/>
        <a:lstStyle/>
        <a:p>
          <a:r>
            <a:rPr lang="en-US" dirty="0"/>
            <a:t>Among women older than 21, </a:t>
          </a:r>
          <a:r>
            <a:rPr lang="en-US" b="1" dirty="0"/>
            <a:t>more than half </a:t>
          </a:r>
          <a:r>
            <a:rPr lang="en-US" dirty="0"/>
            <a:t>of HIV infections </a:t>
          </a:r>
          <a:r>
            <a:rPr lang="en-US"/>
            <a:t>were prevented</a:t>
          </a:r>
          <a:endParaRPr lang="en-US" dirty="0"/>
        </a:p>
      </dgm:t>
    </dgm:pt>
    <dgm:pt modelId="{840A4550-EDC9-49FC-BE24-835F984FD8A5}" type="parTrans" cxnId="{ADF10D57-6B92-4614-B382-C45DECFC72AE}">
      <dgm:prSet/>
      <dgm:spPr/>
      <dgm:t>
        <a:bodyPr/>
        <a:lstStyle/>
        <a:p>
          <a:endParaRPr lang="en-US"/>
        </a:p>
      </dgm:t>
    </dgm:pt>
    <dgm:pt modelId="{0D1BE6D6-EB5D-4B7D-BC35-6B078BF87AE8}" type="sibTrans" cxnId="{ADF10D57-6B92-4614-B382-C45DECFC72AE}">
      <dgm:prSet/>
      <dgm:spPr/>
      <dgm:t>
        <a:bodyPr/>
        <a:lstStyle/>
        <a:p>
          <a:endParaRPr lang="en-US"/>
        </a:p>
      </dgm:t>
    </dgm:pt>
    <dgm:pt modelId="{A141849E-A7BA-47AD-B5FE-B99796E4BB26}">
      <dgm:prSet phldrT="[Text]"/>
      <dgm:spPr/>
      <dgm:t>
        <a:bodyPr/>
        <a:lstStyle/>
        <a:p>
          <a:r>
            <a:rPr lang="en-US" dirty="0"/>
            <a:t>Trends indicate higher protection with higher adherence – </a:t>
          </a:r>
          <a:r>
            <a:rPr lang="en-US" b="1" dirty="0"/>
            <a:t>up to 71%</a:t>
          </a:r>
        </a:p>
      </dgm:t>
    </dgm:pt>
    <dgm:pt modelId="{E7CD19F9-E6E1-436D-BB97-7FE87592EC20}" type="parTrans" cxnId="{F23E7494-C921-4175-9B38-6B1E6ECAE733}">
      <dgm:prSet/>
      <dgm:spPr/>
      <dgm:t>
        <a:bodyPr/>
        <a:lstStyle/>
        <a:p>
          <a:endParaRPr lang="en-US"/>
        </a:p>
      </dgm:t>
    </dgm:pt>
    <dgm:pt modelId="{EE194511-3792-464E-BA17-F2CD6A358D97}" type="sibTrans" cxnId="{F23E7494-C921-4175-9B38-6B1E6ECAE733}">
      <dgm:prSet/>
      <dgm:spPr/>
      <dgm:t>
        <a:bodyPr/>
        <a:lstStyle/>
        <a:p>
          <a:endParaRPr lang="en-US"/>
        </a:p>
      </dgm:t>
    </dgm:pt>
    <dgm:pt modelId="{F514E95B-255D-4610-A4C0-D41DD0BA0303}" type="pres">
      <dgm:prSet presAssocID="{08121659-BEE6-43F7-865D-A27DFAD9D792}" presName="Name0" presStyleCnt="0">
        <dgm:presLayoutVars>
          <dgm:chMax val="7"/>
          <dgm:chPref val="7"/>
          <dgm:dir/>
        </dgm:presLayoutVars>
      </dgm:prSet>
      <dgm:spPr/>
    </dgm:pt>
    <dgm:pt modelId="{81BDB2BC-1A30-4E08-B204-945BEB1F607B}" type="pres">
      <dgm:prSet presAssocID="{08121659-BEE6-43F7-865D-A27DFAD9D792}" presName="Name1" presStyleCnt="0"/>
      <dgm:spPr/>
    </dgm:pt>
    <dgm:pt modelId="{0AEB2CB1-70A8-4D63-BB9F-6DA8E0C7DD5B}" type="pres">
      <dgm:prSet presAssocID="{08121659-BEE6-43F7-865D-A27DFAD9D792}" presName="cycle" presStyleCnt="0"/>
      <dgm:spPr/>
    </dgm:pt>
    <dgm:pt modelId="{3DF5488F-E78C-4D47-B1D7-375CC19B899A}" type="pres">
      <dgm:prSet presAssocID="{08121659-BEE6-43F7-865D-A27DFAD9D792}" presName="srcNode" presStyleLbl="node1" presStyleIdx="0" presStyleCnt="3"/>
      <dgm:spPr/>
    </dgm:pt>
    <dgm:pt modelId="{3BAC181B-A507-4AE8-AC3F-01BE78EF3404}" type="pres">
      <dgm:prSet presAssocID="{08121659-BEE6-43F7-865D-A27DFAD9D792}" presName="conn" presStyleLbl="parChTrans1D2" presStyleIdx="0" presStyleCnt="1"/>
      <dgm:spPr/>
    </dgm:pt>
    <dgm:pt modelId="{260B01A9-848D-4109-891C-F5487CB7AFA2}" type="pres">
      <dgm:prSet presAssocID="{08121659-BEE6-43F7-865D-A27DFAD9D792}" presName="extraNode" presStyleLbl="node1" presStyleIdx="0" presStyleCnt="3"/>
      <dgm:spPr/>
    </dgm:pt>
    <dgm:pt modelId="{51590F36-F72C-4292-8AD3-D2E50B42E9C8}" type="pres">
      <dgm:prSet presAssocID="{08121659-BEE6-43F7-865D-A27DFAD9D792}" presName="dstNode" presStyleLbl="node1" presStyleIdx="0" presStyleCnt="3"/>
      <dgm:spPr/>
    </dgm:pt>
    <dgm:pt modelId="{AB9534C7-C62B-46B1-9B42-0029A884D846}" type="pres">
      <dgm:prSet presAssocID="{1515CC5B-BEF1-4D11-9497-099A31C0B129}" presName="text_1" presStyleLbl="node1" presStyleIdx="0" presStyleCnt="3" custScaleY="139673">
        <dgm:presLayoutVars>
          <dgm:bulletEnabled val="1"/>
        </dgm:presLayoutVars>
      </dgm:prSet>
      <dgm:spPr/>
    </dgm:pt>
    <dgm:pt modelId="{F43A08B3-4E7F-44FA-8D53-5485CD8BCB0B}" type="pres">
      <dgm:prSet presAssocID="{1515CC5B-BEF1-4D11-9497-099A31C0B129}" presName="accent_1" presStyleCnt="0"/>
      <dgm:spPr/>
    </dgm:pt>
    <dgm:pt modelId="{9983CA4D-6C71-4871-9F06-9A6F88089383}" type="pres">
      <dgm:prSet presAssocID="{1515CC5B-BEF1-4D11-9497-099A31C0B129}" presName="accentRepeatNode" presStyleLbl="solidFgAcc1" presStyleIdx="0" presStyleCnt="3"/>
      <dgm:spPr/>
    </dgm:pt>
    <dgm:pt modelId="{8C408E96-CC1E-4C6B-AF6D-EEB6C642AB0B}" type="pres">
      <dgm:prSet presAssocID="{1F50CBE8-B3AE-48DF-9843-1C73F4B98338}" presName="text_2" presStyleLbl="node1" presStyleIdx="1" presStyleCnt="3" custScaleY="136887">
        <dgm:presLayoutVars>
          <dgm:bulletEnabled val="1"/>
        </dgm:presLayoutVars>
      </dgm:prSet>
      <dgm:spPr/>
    </dgm:pt>
    <dgm:pt modelId="{95440B84-1800-4344-B6B9-37480ED6C671}" type="pres">
      <dgm:prSet presAssocID="{1F50CBE8-B3AE-48DF-9843-1C73F4B98338}" presName="accent_2" presStyleCnt="0"/>
      <dgm:spPr/>
    </dgm:pt>
    <dgm:pt modelId="{C4ED7A91-1B2B-4931-AABF-0A5866307A1E}" type="pres">
      <dgm:prSet presAssocID="{1F50CBE8-B3AE-48DF-9843-1C73F4B98338}" presName="accentRepeatNode" presStyleLbl="solidFgAcc1" presStyleIdx="1" presStyleCnt="3"/>
      <dgm:spPr/>
    </dgm:pt>
    <dgm:pt modelId="{143A0B2B-AFEE-419F-9AF1-6515E2EB76BA}" type="pres">
      <dgm:prSet presAssocID="{A141849E-A7BA-47AD-B5FE-B99796E4BB26}" presName="text_3" presStyleLbl="node1" presStyleIdx="2" presStyleCnt="3" custScaleY="134100">
        <dgm:presLayoutVars>
          <dgm:bulletEnabled val="1"/>
        </dgm:presLayoutVars>
      </dgm:prSet>
      <dgm:spPr/>
    </dgm:pt>
    <dgm:pt modelId="{59CAA958-65E5-4FFA-A19D-7B2BF134FE98}" type="pres">
      <dgm:prSet presAssocID="{A141849E-A7BA-47AD-B5FE-B99796E4BB26}" presName="accent_3" presStyleCnt="0"/>
      <dgm:spPr/>
    </dgm:pt>
    <dgm:pt modelId="{297AAA5B-5908-4FB8-BEF3-E3E73DEE96AB}" type="pres">
      <dgm:prSet presAssocID="{A141849E-A7BA-47AD-B5FE-B99796E4BB26}" presName="accentRepeatNode" presStyleLbl="solidFgAcc1" presStyleIdx="2" presStyleCnt="3"/>
      <dgm:spPr/>
    </dgm:pt>
  </dgm:ptLst>
  <dgm:cxnLst>
    <dgm:cxn modelId="{4F69CE1F-136A-4C8E-9920-FE701C034D6C}" type="presOf" srcId="{1F50CBE8-B3AE-48DF-9843-1C73F4B98338}" destId="{8C408E96-CC1E-4C6B-AF6D-EEB6C642AB0B}" srcOrd="0" destOrd="0" presId="urn:microsoft.com/office/officeart/2008/layout/VerticalCurvedList"/>
    <dgm:cxn modelId="{B51D1EF0-E41B-46A4-BB8F-F5A303800F33}" type="presOf" srcId="{A141849E-A7BA-47AD-B5FE-B99796E4BB26}" destId="{143A0B2B-AFEE-419F-9AF1-6515E2EB76BA}" srcOrd="0" destOrd="0" presId="urn:microsoft.com/office/officeart/2008/layout/VerticalCurvedList"/>
    <dgm:cxn modelId="{C74DA5CD-2314-4241-9792-705ACFA454C2}" type="presOf" srcId="{08121659-BEE6-43F7-865D-A27DFAD9D792}" destId="{F514E95B-255D-4610-A4C0-D41DD0BA0303}" srcOrd="0" destOrd="0" presId="urn:microsoft.com/office/officeart/2008/layout/VerticalCurvedList"/>
    <dgm:cxn modelId="{0131A6A1-76E2-4086-A6FC-FBABD6D1DEB4}" type="presOf" srcId="{5DC5824C-C0F2-41E1-8E16-C106052EA601}" destId="{3BAC181B-A507-4AE8-AC3F-01BE78EF3404}" srcOrd="0" destOrd="0" presId="urn:microsoft.com/office/officeart/2008/layout/VerticalCurvedList"/>
    <dgm:cxn modelId="{DB7E0C5F-F16A-4BD7-9AC3-88A0C7FAD793}" type="presOf" srcId="{1515CC5B-BEF1-4D11-9497-099A31C0B129}" destId="{AB9534C7-C62B-46B1-9B42-0029A884D846}" srcOrd="0" destOrd="0" presId="urn:microsoft.com/office/officeart/2008/layout/VerticalCurvedList"/>
    <dgm:cxn modelId="{ADF10D57-6B92-4614-B382-C45DECFC72AE}" srcId="{08121659-BEE6-43F7-865D-A27DFAD9D792}" destId="{1F50CBE8-B3AE-48DF-9843-1C73F4B98338}" srcOrd="1" destOrd="0" parTransId="{840A4550-EDC9-49FC-BE24-835F984FD8A5}" sibTransId="{0D1BE6D6-EB5D-4B7D-BC35-6B078BF87AE8}"/>
    <dgm:cxn modelId="{0079D942-ECA2-4D92-BEC2-100FBDF25B34}" srcId="{08121659-BEE6-43F7-865D-A27DFAD9D792}" destId="{1515CC5B-BEF1-4D11-9497-099A31C0B129}" srcOrd="0" destOrd="0" parTransId="{5B125CE3-2B11-48C3-B9DD-1C40C3AE645B}" sibTransId="{5DC5824C-C0F2-41E1-8E16-C106052EA601}"/>
    <dgm:cxn modelId="{F23E7494-C921-4175-9B38-6B1E6ECAE733}" srcId="{08121659-BEE6-43F7-865D-A27DFAD9D792}" destId="{A141849E-A7BA-47AD-B5FE-B99796E4BB26}" srcOrd="2" destOrd="0" parTransId="{E7CD19F9-E6E1-436D-BB97-7FE87592EC20}" sibTransId="{EE194511-3792-464E-BA17-F2CD6A358D97}"/>
    <dgm:cxn modelId="{A3152879-B0F0-4C55-9678-1145E0C38774}" type="presParOf" srcId="{F514E95B-255D-4610-A4C0-D41DD0BA0303}" destId="{81BDB2BC-1A30-4E08-B204-945BEB1F607B}" srcOrd="0" destOrd="0" presId="urn:microsoft.com/office/officeart/2008/layout/VerticalCurvedList"/>
    <dgm:cxn modelId="{76C9B226-B0D0-4AE7-96CD-5315D67BA52C}" type="presParOf" srcId="{81BDB2BC-1A30-4E08-B204-945BEB1F607B}" destId="{0AEB2CB1-70A8-4D63-BB9F-6DA8E0C7DD5B}" srcOrd="0" destOrd="0" presId="urn:microsoft.com/office/officeart/2008/layout/VerticalCurvedList"/>
    <dgm:cxn modelId="{201EBDE4-56A3-4508-8876-59136129759D}" type="presParOf" srcId="{0AEB2CB1-70A8-4D63-BB9F-6DA8E0C7DD5B}" destId="{3DF5488F-E78C-4D47-B1D7-375CC19B899A}" srcOrd="0" destOrd="0" presId="urn:microsoft.com/office/officeart/2008/layout/VerticalCurvedList"/>
    <dgm:cxn modelId="{1A8581D5-5256-4A7F-96B7-A35C0CEAF7F6}" type="presParOf" srcId="{0AEB2CB1-70A8-4D63-BB9F-6DA8E0C7DD5B}" destId="{3BAC181B-A507-4AE8-AC3F-01BE78EF3404}" srcOrd="1" destOrd="0" presId="urn:microsoft.com/office/officeart/2008/layout/VerticalCurvedList"/>
    <dgm:cxn modelId="{98206F44-74D1-4071-AEC4-429B4FF84F0D}" type="presParOf" srcId="{0AEB2CB1-70A8-4D63-BB9F-6DA8E0C7DD5B}" destId="{260B01A9-848D-4109-891C-F5487CB7AFA2}" srcOrd="2" destOrd="0" presId="urn:microsoft.com/office/officeart/2008/layout/VerticalCurvedList"/>
    <dgm:cxn modelId="{4BC1CBF6-4F90-43DD-B892-5B6828166BFD}" type="presParOf" srcId="{0AEB2CB1-70A8-4D63-BB9F-6DA8E0C7DD5B}" destId="{51590F36-F72C-4292-8AD3-D2E50B42E9C8}" srcOrd="3" destOrd="0" presId="urn:microsoft.com/office/officeart/2008/layout/VerticalCurvedList"/>
    <dgm:cxn modelId="{C817D32C-050D-4F5C-AA72-2481CBD67879}" type="presParOf" srcId="{81BDB2BC-1A30-4E08-B204-945BEB1F607B}" destId="{AB9534C7-C62B-46B1-9B42-0029A884D846}" srcOrd="1" destOrd="0" presId="urn:microsoft.com/office/officeart/2008/layout/VerticalCurvedList"/>
    <dgm:cxn modelId="{58CC9D09-A0EE-458D-95AF-E0233CF80557}" type="presParOf" srcId="{81BDB2BC-1A30-4E08-B204-945BEB1F607B}" destId="{F43A08B3-4E7F-44FA-8D53-5485CD8BCB0B}" srcOrd="2" destOrd="0" presId="urn:microsoft.com/office/officeart/2008/layout/VerticalCurvedList"/>
    <dgm:cxn modelId="{F0BBC6FC-B549-4A07-A5B0-4F9E0004F2AA}" type="presParOf" srcId="{F43A08B3-4E7F-44FA-8D53-5485CD8BCB0B}" destId="{9983CA4D-6C71-4871-9F06-9A6F88089383}" srcOrd="0" destOrd="0" presId="urn:microsoft.com/office/officeart/2008/layout/VerticalCurvedList"/>
    <dgm:cxn modelId="{DBDE926F-5E7D-4B24-AEAD-F71297D6627A}" type="presParOf" srcId="{81BDB2BC-1A30-4E08-B204-945BEB1F607B}" destId="{8C408E96-CC1E-4C6B-AF6D-EEB6C642AB0B}" srcOrd="3" destOrd="0" presId="urn:microsoft.com/office/officeart/2008/layout/VerticalCurvedList"/>
    <dgm:cxn modelId="{C9556336-3CC7-4A42-B862-94881AE16490}" type="presParOf" srcId="{81BDB2BC-1A30-4E08-B204-945BEB1F607B}" destId="{95440B84-1800-4344-B6B9-37480ED6C671}" srcOrd="4" destOrd="0" presId="urn:microsoft.com/office/officeart/2008/layout/VerticalCurvedList"/>
    <dgm:cxn modelId="{116F79A0-3179-46A6-90AC-E39ABF12ED02}" type="presParOf" srcId="{95440B84-1800-4344-B6B9-37480ED6C671}" destId="{C4ED7A91-1B2B-4931-AABF-0A5866307A1E}" srcOrd="0" destOrd="0" presId="urn:microsoft.com/office/officeart/2008/layout/VerticalCurvedList"/>
    <dgm:cxn modelId="{C3C437DB-46E1-4CD5-A8CA-ADEDF09084E0}" type="presParOf" srcId="{81BDB2BC-1A30-4E08-B204-945BEB1F607B}" destId="{143A0B2B-AFEE-419F-9AF1-6515E2EB76BA}" srcOrd="5" destOrd="0" presId="urn:microsoft.com/office/officeart/2008/layout/VerticalCurvedList"/>
    <dgm:cxn modelId="{4ADDD113-119C-4F9B-8F3A-A24171CA90C4}" type="presParOf" srcId="{81BDB2BC-1A30-4E08-B204-945BEB1F607B}" destId="{59CAA958-65E5-4FFA-A19D-7B2BF134FE98}" srcOrd="6" destOrd="0" presId="urn:microsoft.com/office/officeart/2008/layout/VerticalCurvedList"/>
    <dgm:cxn modelId="{083A6A6D-192F-4CBB-998B-8FB8F501A04C}" type="presParOf" srcId="{59CAA958-65E5-4FFA-A19D-7B2BF134FE98}" destId="{297AAA5B-5908-4FB8-BEF3-E3E73DEE96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9628F-75FF-4A4D-B7A6-FD1072AEBCF8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EB5B25-EBC2-462D-B1A9-7DC88A92A2CB}">
      <dgm:prSet/>
      <dgm:spPr/>
      <dgm:t>
        <a:bodyPr/>
        <a:lstStyle/>
        <a:p>
          <a:pPr rtl="0"/>
          <a:r>
            <a:rPr lang="en-US"/>
            <a:t>CHOICE</a:t>
          </a:r>
        </a:p>
      </dgm:t>
    </dgm:pt>
    <dgm:pt modelId="{9E94B148-DD3A-4A56-97AF-4A67B3FB1FED}" type="parTrans" cxnId="{B205B400-4CBA-4457-BACE-B0225A42DA75}">
      <dgm:prSet/>
      <dgm:spPr/>
      <dgm:t>
        <a:bodyPr/>
        <a:lstStyle/>
        <a:p>
          <a:endParaRPr lang="en-US"/>
        </a:p>
      </dgm:t>
    </dgm:pt>
    <dgm:pt modelId="{6718C3C3-1D7A-4C5D-961B-F916B806375E}" type="sibTrans" cxnId="{B205B400-4CBA-4457-BACE-B0225A42DA75}">
      <dgm:prSet/>
      <dgm:spPr/>
      <dgm:t>
        <a:bodyPr/>
        <a:lstStyle/>
        <a:p>
          <a:endParaRPr lang="en-US"/>
        </a:p>
      </dgm:t>
    </dgm:pt>
    <dgm:pt modelId="{AFE9DBA0-CD8F-4E05-BB42-DCC192221580}">
      <dgm:prSet/>
      <dgm:spPr/>
      <dgm:t>
        <a:bodyPr/>
        <a:lstStyle/>
        <a:p>
          <a:pPr rtl="0"/>
          <a:r>
            <a:rPr lang="en-US"/>
            <a:t>ADHERENCE</a:t>
          </a:r>
        </a:p>
      </dgm:t>
    </dgm:pt>
    <dgm:pt modelId="{DA8871A7-3D5D-4895-88E4-D68A075C225A}" type="parTrans" cxnId="{855B0B9D-5B7A-45AD-BA52-47347B0CECC0}">
      <dgm:prSet/>
      <dgm:spPr/>
      <dgm:t>
        <a:bodyPr/>
        <a:lstStyle/>
        <a:p>
          <a:endParaRPr lang="en-US"/>
        </a:p>
      </dgm:t>
    </dgm:pt>
    <dgm:pt modelId="{C93414B6-C520-498E-8220-F9A80272B47D}" type="sibTrans" cxnId="{855B0B9D-5B7A-45AD-BA52-47347B0CECC0}">
      <dgm:prSet/>
      <dgm:spPr/>
      <dgm:t>
        <a:bodyPr/>
        <a:lstStyle/>
        <a:p>
          <a:endParaRPr lang="en-US"/>
        </a:p>
      </dgm:t>
    </dgm:pt>
    <dgm:pt modelId="{9EEBA6C1-960A-4B03-8862-5EFF2A33A489}">
      <dgm:prSet/>
      <dgm:spPr/>
      <dgm:t>
        <a:bodyPr/>
        <a:lstStyle/>
        <a:p>
          <a:pPr rtl="0"/>
          <a:r>
            <a:rPr lang="en-US"/>
            <a:t>ACCURATE REPORTING</a:t>
          </a:r>
        </a:p>
      </dgm:t>
    </dgm:pt>
    <dgm:pt modelId="{7C94EAF5-D138-441F-B2E4-0E91A9156ADA}" type="parTrans" cxnId="{4C73EAA4-A07F-4907-B743-F420A580CA1B}">
      <dgm:prSet/>
      <dgm:spPr/>
      <dgm:t>
        <a:bodyPr/>
        <a:lstStyle/>
        <a:p>
          <a:endParaRPr lang="en-US"/>
        </a:p>
      </dgm:t>
    </dgm:pt>
    <dgm:pt modelId="{B2F1815B-D9F3-46D8-9B94-0BEB44849E03}" type="sibTrans" cxnId="{4C73EAA4-A07F-4907-B743-F420A580CA1B}">
      <dgm:prSet/>
      <dgm:spPr/>
      <dgm:t>
        <a:bodyPr/>
        <a:lstStyle/>
        <a:p>
          <a:endParaRPr lang="en-US"/>
        </a:p>
      </dgm:t>
    </dgm:pt>
    <dgm:pt modelId="{CD70A76A-E404-4B07-872A-E0E0DC4F788C}" type="pres">
      <dgm:prSet presAssocID="{D229628F-75FF-4A4D-B7A6-FD1072AEBCF8}" presName="linearFlow" presStyleCnt="0">
        <dgm:presLayoutVars>
          <dgm:dir/>
          <dgm:resizeHandles val="exact"/>
        </dgm:presLayoutVars>
      </dgm:prSet>
      <dgm:spPr/>
    </dgm:pt>
    <dgm:pt modelId="{C1E3D3DC-5E5A-4B34-88F5-984955BABF9E}" type="pres">
      <dgm:prSet presAssocID="{71EB5B25-EBC2-462D-B1A9-7DC88A92A2CB}" presName="composite" presStyleCnt="0"/>
      <dgm:spPr/>
    </dgm:pt>
    <dgm:pt modelId="{CC843DC5-6AD4-4430-A2A8-6D7A1FA4F246}" type="pres">
      <dgm:prSet presAssocID="{71EB5B25-EBC2-462D-B1A9-7DC88A92A2CB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AEC6EB95-A303-40BB-A64C-F1DF71D319B7}" type="pres">
      <dgm:prSet presAssocID="{71EB5B25-EBC2-462D-B1A9-7DC88A92A2CB}" presName="txShp" presStyleLbl="node1" presStyleIdx="0" presStyleCnt="3">
        <dgm:presLayoutVars>
          <dgm:bulletEnabled val="1"/>
        </dgm:presLayoutVars>
      </dgm:prSet>
      <dgm:spPr/>
    </dgm:pt>
    <dgm:pt modelId="{DC44A317-29CB-44BD-9968-75965D4907C5}" type="pres">
      <dgm:prSet presAssocID="{6718C3C3-1D7A-4C5D-961B-F916B806375E}" presName="spacing" presStyleCnt="0"/>
      <dgm:spPr/>
    </dgm:pt>
    <dgm:pt modelId="{DBA5CEC4-1EAF-4460-8CDC-2AFAFA2C7402}" type="pres">
      <dgm:prSet presAssocID="{AFE9DBA0-CD8F-4E05-BB42-DCC192221580}" presName="composite" presStyleCnt="0"/>
      <dgm:spPr/>
    </dgm:pt>
    <dgm:pt modelId="{FA17BB4A-30D9-4021-8884-82D8278C1DAB}" type="pres">
      <dgm:prSet presAssocID="{AFE9DBA0-CD8F-4E05-BB42-DCC192221580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F479B3E5-A094-4A16-A85F-E5DBED5E83F9}" type="pres">
      <dgm:prSet presAssocID="{AFE9DBA0-CD8F-4E05-BB42-DCC192221580}" presName="txShp" presStyleLbl="node1" presStyleIdx="1" presStyleCnt="3">
        <dgm:presLayoutVars>
          <dgm:bulletEnabled val="1"/>
        </dgm:presLayoutVars>
      </dgm:prSet>
      <dgm:spPr/>
    </dgm:pt>
    <dgm:pt modelId="{9C978948-3C95-4012-B1B0-52CBCFEE78CD}" type="pres">
      <dgm:prSet presAssocID="{C93414B6-C520-498E-8220-F9A80272B47D}" presName="spacing" presStyleCnt="0"/>
      <dgm:spPr/>
    </dgm:pt>
    <dgm:pt modelId="{964B3494-3096-41BE-B1CD-A3B857EFF82D}" type="pres">
      <dgm:prSet presAssocID="{9EEBA6C1-960A-4B03-8862-5EFF2A33A489}" presName="composite" presStyleCnt="0"/>
      <dgm:spPr/>
    </dgm:pt>
    <dgm:pt modelId="{5F0453D0-3DF7-4C69-A077-85EDDF5A5334}" type="pres">
      <dgm:prSet presAssocID="{9EEBA6C1-960A-4B03-8862-5EFF2A33A489}" presName="imgShp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8000" r="-8000"/>
          </a:stretch>
        </a:blip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D02A751C-45AE-4185-AAAC-F63C8F9DFD34}" type="pres">
      <dgm:prSet presAssocID="{9EEBA6C1-960A-4B03-8862-5EFF2A33A489}" presName="txShp" presStyleLbl="node1" presStyleIdx="2" presStyleCnt="3">
        <dgm:presLayoutVars>
          <dgm:bulletEnabled val="1"/>
        </dgm:presLayoutVars>
      </dgm:prSet>
      <dgm:spPr/>
    </dgm:pt>
  </dgm:ptLst>
  <dgm:cxnLst>
    <dgm:cxn modelId="{9066D735-749B-48A9-BB2B-8821C67D9C77}" type="presOf" srcId="{D229628F-75FF-4A4D-B7A6-FD1072AEBCF8}" destId="{CD70A76A-E404-4B07-872A-E0E0DC4F788C}" srcOrd="0" destOrd="0" presId="urn:microsoft.com/office/officeart/2005/8/layout/vList3"/>
    <dgm:cxn modelId="{B205B400-4CBA-4457-BACE-B0225A42DA75}" srcId="{D229628F-75FF-4A4D-B7A6-FD1072AEBCF8}" destId="{71EB5B25-EBC2-462D-B1A9-7DC88A92A2CB}" srcOrd="0" destOrd="0" parTransId="{9E94B148-DD3A-4A56-97AF-4A67B3FB1FED}" sibTransId="{6718C3C3-1D7A-4C5D-961B-F916B806375E}"/>
    <dgm:cxn modelId="{B9800317-9CC6-433D-A2A8-B440D006E0CF}" type="presOf" srcId="{9EEBA6C1-960A-4B03-8862-5EFF2A33A489}" destId="{D02A751C-45AE-4185-AAAC-F63C8F9DFD34}" srcOrd="0" destOrd="0" presId="urn:microsoft.com/office/officeart/2005/8/layout/vList3"/>
    <dgm:cxn modelId="{8639A170-3BCD-4835-8E9F-D5D52D9E23B5}" type="presOf" srcId="{AFE9DBA0-CD8F-4E05-BB42-DCC192221580}" destId="{F479B3E5-A094-4A16-A85F-E5DBED5E83F9}" srcOrd="0" destOrd="0" presId="urn:microsoft.com/office/officeart/2005/8/layout/vList3"/>
    <dgm:cxn modelId="{855B0B9D-5B7A-45AD-BA52-47347B0CECC0}" srcId="{D229628F-75FF-4A4D-B7A6-FD1072AEBCF8}" destId="{AFE9DBA0-CD8F-4E05-BB42-DCC192221580}" srcOrd="1" destOrd="0" parTransId="{DA8871A7-3D5D-4895-88E4-D68A075C225A}" sibTransId="{C93414B6-C520-498E-8220-F9A80272B47D}"/>
    <dgm:cxn modelId="{4C73EAA4-A07F-4907-B743-F420A580CA1B}" srcId="{D229628F-75FF-4A4D-B7A6-FD1072AEBCF8}" destId="{9EEBA6C1-960A-4B03-8862-5EFF2A33A489}" srcOrd="2" destOrd="0" parTransId="{7C94EAF5-D138-441F-B2E4-0E91A9156ADA}" sibTransId="{B2F1815B-D9F3-46D8-9B94-0BEB44849E03}"/>
    <dgm:cxn modelId="{A740E625-E3AF-48D1-8CEB-CB67531EB931}" type="presOf" srcId="{71EB5B25-EBC2-462D-B1A9-7DC88A92A2CB}" destId="{AEC6EB95-A303-40BB-A64C-F1DF71D319B7}" srcOrd="0" destOrd="0" presId="urn:microsoft.com/office/officeart/2005/8/layout/vList3"/>
    <dgm:cxn modelId="{7A878AF8-6D32-41CB-8CF7-21EE77AEFD96}" type="presParOf" srcId="{CD70A76A-E404-4B07-872A-E0E0DC4F788C}" destId="{C1E3D3DC-5E5A-4B34-88F5-984955BABF9E}" srcOrd="0" destOrd="0" presId="urn:microsoft.com/office/officeart/2005/8/layout/vList3"/>
    <dgm:cxn modelId="{1D3AAA3C-B30E-4965-9543-306D7A83A6BF}" type="presParOf" srcId="{C1E3D3DC-5E5A-4B34-88F5-984955BABF9E}" destId="{CC843DC5-6AD4-4430-A2A8-6D7A1FA4F246}" srcOrd="0" destOrd="0" presId="urn:microsoft.com/office/officeart/2005/8/layout/vList3"/>
    <dgm:cxn modelId="{DBC3E91A-E9DB-4581-B79A-1515DE45EE21}" type="presParOf" srcId="{C1E3D3DC-5E5A-4B34-88F5-984955BABF9E}" destId="{AEC6EB95-A303-40BB-A64C-F1DF71D319B7}" srcOrd="1" destOrd="0" presId="urn:microsoft.com/office/officeart/2005/8/layout/vList3"/>
    <dgm:cxn modelId="{C79D9612-97CB-4ED9-93A7-10843C1EFCEF}" type="presParOf" srcId="{CD70A76A-E404-4B07-872A-E0E0DC4F788C}" destId="{DC44A317-29CB-44BD-9968-75965D4907C5}" srcOrd="1" destOrd="0" presId="urn:microsoft.com/office/officeart/2005/8/layout/vList3"/>
    <dgm:cxn modelId="{1151A0C7-8BB7-4268-863D-8AD30C934C14}" type="presParOf" srcId="{CD70A76A-E404-4B07-872A-E0E0DC4F788C}" destId="{DBA5CEC4-1EAF-4460-8CDC-2AFAFA2C7402}" srcOrd="2" destOrd="0" presId="urn:microsoft.com/office/officeart/2005/8/layout/vList3"/>
    <dgm:cxn modelId="{8E1B69F3-14F5-4647-B1BC-31691F329234}" type="presParOf" srcId="{DBA5CEC4-1EAF-4460-8CDC-2AFAFA2C7402}" destId="{FA17BB4A-30D9-4021-8884-82D8278C1DAB}" srcOrd="0" destOrd="0" presId="urn:microsoft.com/office/officeart/2005/8/layout/vList3"/>
    <dgm:cxn modelId="{37BD9239-4A4A-44DF-86FF-975A1B96B844}" type="presParOf" srcId="{DBA5CEC4-1EAF-4460-8CDC-2AFAFA2C7402}" destId="{F479B3E5-A094-4A16-A85F-E5DBED5E83F9}" srcOrd="1" destOrd="0" presId="urn:microsoft.com/office/officeart/2005/8/layout/vList3"/>
    <dgm:cxn modelId="{DD537B52-DECA-4CE4-9F48-4FA4E9D7C535}" type="presParOf" srcId="{CD70A76A-E404-4B07-872A-E0E0DC4F788C}" destId="{9C978948-3C95-4012-B1B0-52CBCFEE78CD}" srcOrd="3" destOrd="0" presId="urn:microsoft.com/office/officeart/2005/8/layout/vList3"/>
    <dgm:cxn modelId="{35C82F5D-4A3E-480C-AC46-79584765D11C}" type="presParOf" srcId="{CD70A76A-E404-4B07-872A-E0E0DC4F788C}" destId="{964B3494-3096-41BE-B1CD-A3B857EFF82D}" srcOrd="4" destOrd="0" presId="urn:microsoft.com/office/officeart/2005/8/layout/vList3"/>
    <dgm:cxn modelId="{BC807A04-5F66-42B9-A9AF-FF169BCCBFB4}" type="presParOf" srcId="{964B3494-3096-41BE-B1CD-A3B857EFF82D}" destId="{5F0453D0-3DF7-4C69-A077-85EDDF5A5334}" srcOrd="0" destOrd="0" presId="urn:microsoft.com/office/officeart/2005/8/layout/vList3"/>
    <dgm:cxn modelId="{BF639817-1364-457E-A9A7-6C63E1919CD1}" type="presParOf" srcId="{964B3494-3096-41BE-B1CD-A3B857EFF82D}" destId="{D02A751C-45AE-4185-AAAC-F63C8F9DFD3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DA0546-9802-42A1-B587-68C5DEBAA8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19C348-EC30-4609-AE07-FE41ED166EFB}">
      <dgm:prSet/>
      <dgm:spPr/>
      <dgm:t>
        <a:bodyPr/>
        <a:lstStyle/>
        <a:p>
          <a:pPr rtl="0"/>
          <a:r>
            <a:rPr lang="en-US" b="1" dirty="0"/>
            <a:t>Protocol Chairs:</a:t>
          </a:r>
          <a:endParaRPr lang="en-US" dirty="0"/>
        </a:p>
      </dgm:t>
    </dgm:pt>
    <dgm:pt modelId="{53272520-09A5-4D82-A2C1-12EE8D67901D}" type="parTrans" cxnId="{F3E058A5-A12F-46B8-8426-DDD438115C03}">
      <dgm:prSet/>
      <dgm:spPr/>
      <dgm:t>
        <a:bodyPr/>
        <a:lstStyle/>
        <a:p>
          <a:endParaRPr lang="en-US"/>
        </a:p>
      </dgm:t>
    </dgm:pt>
    <dgm:pt modelId="{0AF6B1CB-7202-4C3F-A088-8A522C9F71CD}" type="sibTrans" cxnId="{F3E058A5-A12F-46B8-8426-DDD438115C03}">
      <dgm:prSet/>
      <dgm:spPr/>
      <dgm:t>
        <a:bodyPr/>
        <a:lstStyle/>
        <a:p>
          <a:endParaRPr lang="en-US"/>
        </a:p>
      </dgm:t>
    </dgm:pt>
    <dgm:pt modelId="{43B1395F-0FE5-4DB1-B5E2-93CDBA8CFD51}">
      <dgm:prSet/>
      <dgm:spPr/>
      <dgm:t>
        <a:bodyPr/>
        <a:lstStyle/>
        <a:p>
          <a:pPr rtl="0"/>
          <a:r>
            <a:rPr lang="en-US" b="1"/>
            <a:t>FHI 360:</a:t>
          </a:r>
          <a:endParaRPr lang="en-US" dirty="0"/>
        </a:p>
      </dgm:t>
    </dgm:pt>
    <dgm:pt modelId="{BA08CB5D-0AEC-4962-A726-DC66BDFB62CC}" type="parTrans" cxnId="{AE577828-F76A-4879-8C1E-607067383BE4}">
      <dgm:prSet/>
      <dgm:spPr/>
      <dgm:t>
        <a:bodyPr/>
        <a:lstStyle/>
        <a:p>
          <a:endParaRPr lang="en-US"/>
        </a:p>
      </dgm:t>
    </dgm:pt>
    <dgm:pt modelId="{AC74B11E-FB20-4094-80EC-F8804C911C19}" type="sibTrans" cxnId="{AE577828-F76A-4879-8C1E-607067383BE4}">
      <dgm:prSet/>
      <dgm:spPr/>
      <dgm:t>
        <a:bodyPr/>
        <a:lstStyle/>
        <a:p>
          <a:endParaRPr lang="en-US"/>
        </a:p>
      </dgm:t>
    </dgm:pt>
    <dgm:pt modelId="{27A307E6-02A8-44D8-B0BE-0D270FF71933}">
      <dgm:prSet/>
      <dgm:spPr/>
      <dgm:t>
        <a:bodyPr/>
        <a:lstStyle/>
        <a:p>
          <a:pPr rtl="0"/>
          <a:r>
            <a:rPr lang="en-US" b="1" dirty="0"/>
            <a:t>MTN LC:</a:t>
          </a:r>
          <a:endParaRPr lang="en-US" dirty="0"/>
        </a:p>
      </dgm:t>
    </dgm:pt>
    <dgm:pt modelId="{5C584314-85E4-41AB-947C-D3E9FAC24694}" type="parTrans" cxnId="{2D2799E8-F526-4D2B-9E8A-AC2FC522C051}">
      <dgm:prSet/>
      <dgm:spPr/>
      <dgm:t>
        <a:bodyPr/>
        <a:lstStyle/>
        <a:p>
          <a:endParaRPr lang="en-US"/>
        </a:p>
      </dgm:t>
    </dgm:pt>
    <dgm:pt modelId="{D439733B-6AA0-4CF3-B845-338983E074F6}" type="sibTrans" cxnId="{2D2799E8-F526-4D2B-9E8A-AC2FC522C051}">
      <dgm:prSet/>
      <dgm:spPr/>
      <dgm:t>
        <a:bodyPr/>
        <a:lstStyle/>
        <a:p>
          <a:endParaRPr lang="en-US"/>
        </a:p>
      </dgm:t>
    </dgm:pt>
    <dgm:pt modelId="{886F9010-2B34-4076-ADCE-11F028DC1A6C}">
      <dgm:prSet/>
      <dgm:spPr/>
      <dgm:t>
        <a:bodyPr/>
        <a:lstStyle/>
        <a:p>
          <a:pPr rtl="0"/>
          <a:r>
            <a:rPr lang="en-US" b="1" dirty="0"/>
            <a:t>MTN Pharmacy:</a:t>
          </a:r>
          <a:endParaRPr lang="en-US" dirty="0"/>
        </a:p>
      </dgm:t>
    </dgm:pt>
    <dgm:pt modelId="{1F600043-645C-4E3C-AB80-3CA6DA1C38EF}" type="parTrans" cxnId="{C1F1655E-2015-48CD-9DE6-E4D6AE5B41DF}">
      <dgm:prSet/>
      <dgm:spPr/>
      <dgm:t>
        <a:bodyPr/>
        <a:lstStyle/>
        <a:p>
          <a:endParaRPr lang="en-US"/>
        </a:p>
      </dgm:t>
    </dgm:pt>
    <dgm:pt modelId="{68772E99-C96F-4ACE-9260-DCF5D36BDDD0}" type="sibTrans" cxnId="{C1F1655E-2015-48CD-9DE6-E4D6AE5B41DF}">
      <dgm:prSet/>
      <dgm:spPr/>
      <dgm:t>
        <a:bodyPr/>
        <a:lstStyle/>
        <a:p>
          <a:endParaRPr lang="en-US"/>
        </a:p>
      </dgm:t>
    </dgm:pt>
    <dgm:pt modelId="{6471794E-AB3F-4CD4-BC02-5657CD250E74}">
      <dgm:prSet/>
      <dgm:spPr/>
      <dgm:t>
        <a:bodyPr/>
        <a:lstStyle/>
        <a:p>
          <a:pPr rtl="0"/>
          <a:r>
            <a:rPr lang="en-US" b="1" dirty="0"/>
            <a:t>SCHARP:</a:t>
          </a:r>
          <a:endParaRPr lang="en-US" dirty="0"/>
        </a:p>
      </dgm:t>
    </dgm:pt>
    <dgm:pt modelId="{43A7E0EA-9307-4A43-A240-FF9524E97355}" type="parTrans" cxnId="{A610F6CB-2DE1-4D2E-85C5-269B0D297B4B}">
      <dgm:prSet/>
      <dgm:spPr/>
      <dgm:t>
        <a:bodyPr/>
        <a:lstStyle/>
        <a:p>
          <a:endParaRPr lang="en-US"/>
        </a:p>
      </dgm:t>
    </dgm:pt>
    <dgm:pt modelId="{76FE0544-E556-4CD3-8AC2-AB2D01BE189C}" type="sibTrans" cxnId="{A610F6CB-2DE1-4D2E-85C5-269B0D297B4B}">
      <dgm:prSet/>
      <dgm:spPr/>
      <dgm:t>
        <a:bodyPr/>
        <a:lstStyle/>
        <a:p>
          <a:endParaRPr lang="en-US"/>
        </a:p>
      </dgm:t>
    </dgm:pt>
    <dgm:pt modelId="{BA8FF5F2-4520-4D4E-8946-31E365133BAC}">
      <dgm:prSet/>
      <dgm:spPr/>
      <dgm:t>
        <a:bodyPr/>
        <a:lstStyle/>
        <a:p>
          <a:pPr rtl="0"/>
          <a:r>
            <a:rPr lang="en-US" b="1" dirty="0"/>
            <a:t>Behavioral:</a:t>
          </a:r>
          <a:endParaRPr lang="en-US" dirty="0"/>
        </a:p>
      </dgm:t>
    </dgm:pt>
    <dgm:pt modelId="{9101DABE-02C2-495C-8F39-99567F7187AE}" type="parTrans" cxnId="{4FEEF35D-EF0C-4580-A1E2-A9E452A9C829}">
      <dgm:prSet/>
      <dgm:spPr/>
      <dgm:t>
        <a:bodyPr/>
        <a:lstStyle/>
        <a:p>
          <a:endParaRPr lang="en-US"/>
        </a:p>
      </dgm:t>
    </dgm:pt>
    <dgm:pt modelId="{00E2723E-D5C1-4524-9C52-BCA0B9E421CC}" type="sibTrans" cxnId="{4FEEF35D-EF0C-4580-A1E2-A9E452A9C829}">
      <dgm:prSet/>
      <dgm:spPr/>
      <dgm:t>
        <a:bodyPr/>
        <a:lstStyle/>
        <a:p>
          <a:endParaRPr lang="en-US"/>
        </a:p>
      </dgm:t>
    </dgm:pt>
    <dgm:pt modelId="{AC6CAF68-723A-4599-B0AC-CC606EE5425E}">
      <dgm:prSet/>
      <dgm:spPr/>
      <dgm:t>
        <a:bodyPr/>
        <a:lstStyle/>
        <a:p>
          <a:pPr rtl="0"/>
          <a:r>
            <a:rPr lang="en-US" b="1" dirty="0"/>
            <a:t>Pitt LOC/Regulatory:</a:t>
          </a:r>
          <a:endParaRPr lang="en-US" dirty="0"/>
        </a:p>
      </dgm:t>
    </dgm:pt>
    <dgm:pt modelId="{2F3C4E2E-01FE-4368-95BB-2D0BEEFE1E5A}" type="parTrans" cxnId="{C97BFFDD-FE15-4684-B541-F352920FDED2}">
      <dgm:prSet/>
      <dgm:spPr/>
      <dgm:t>
        <a:bodyPr/>
        <a:lstStyle/>
        <a:p>
          <a:endParaRPr lang="en-US"/>
        </a:p>
      </dgm:t>
    </dgm:pt>
    <dgm:pt modelId="{3FCA6AC0-45B6-4521-81AF-3D915CC30AFA}" type="sibTrans" cxnId="{C97BFFDD-FE15-4684-B541-F352920FDED2}">
      <dgm:prSet/>
      <dgm:spPr/>
      <dgm:t>
        <a:bodyPr/>
        <a:lstStyle/>
        <a:p>
          <a:endParaRPr lang="en-US"/>
        </a:p>
      </dgm:t>
    </dgm:pt>
    <dgm:pt modelId="{0CEAB834-A52D-43E3-AC29-C1AECAB7D46A}">
      <dgm:prSet/>
      <dgm:spPr/>
      <dgm:t>
        <a:bodyPr/>
        <a:lstStyle/>
        <a:p>
          <a:pPr rtl="0"/>
          <a:r>
            <a:rPr lang="en-US" dirty="0"/>
            <a:t>Jared Baeten, Thesla Palanee-Phillips, Nyaradzo Mgodi</a:t>
          </a:r>
        </a:p>
      </dgm:t>
    </dgm:pt>
    <dgm:pt modelId="{FAB9ED0B-C3ED-4545-B805-9792F7C79F78}" type="parTrans" cxnId="{C0E27AC1-2343-4097-A742-EF5E366D1A9A}">
      <dgm:prSet/>
      <dgm:spPr/>
      <dgm:t>
        <a:bodyPr/>
        <a:lstStyle/>
        <a:p>
          <a:endParaRPr lang="en-US"/>
        </a:p>
      </dgm:t>
    </dgm:pt>
    <dgm:pt modelId="{95DD8FB3-DF77-4F26-BA80-E95BA81E3AF3}" type="sibTrans" cxnId="{C0E27AC1-2343-4097-A742-EF5E366D1A9A}">
      <dgm:prSet/>
      <dgm:spPr/>
      <dgm:t>
        <a:bodyPr/>
        <a:lstStyle/>
        <a:p>
          <a:endParaRPr lang="en-US"/>
        </a:p>
      </dgm:t>
    </dgm:pt>
    <dgm:pt modelId="{8DCE4EEB-77C1-4CCB-A02C-36FFCB9E77C9}">
      <dgm:prSet custT="1"/>
      <dgm:spPr/>
      <dgm:t>
        <a:bodyPr/>
        <a:lstStyle/>
        <a:p>
          <a:pPr rtl="0"/>
          <a:r>
            <a:rPr lang="en-US" sz="2000" dirty="0"/>
            <a:t>Ashley Mayo </a:t>
          </a:r>
          <a:r>
            <a:rPr lang="en-US" sz="1600" dirty="0"/>
            <a:t>(MRC/Wits RHI)</a:t>
          </a:r>
          <a:r>
            <a:rPr lang="en-US" sz="2000" dirty="0"/>
            <a:t>, Rachel Scheckter </a:t>
          </a:r>
          <a:r>
            <a:rPr lang="en-US" sz="1600" dirty="0"/>
            <a:t>(Uganda/</a:t>
          </a:r>
          <a:r>
            <a:rPr lang="en-US" sz="1600" dirty="0" err="1"/>
            <a:t>Zim</a:t>
          </a:r>
          <a:r>
            <a:rPr lang="en-US" sz="1600" dirty="0"/>
            <a:t>/Cape Town)</a:t>
          </a:r>
          <a:r>
            <a:rPr lang="en-US" sz="2000" dirty="0"/>
            <a:t>, Morgan Garcia </a:t>
          </a:r>
          <a:r>
            <a:rPr lang="en-US" sz="1600" dirty="0"/>
            <a:t>(eThekwini/Lilongwe/Blantyre)</a:t>
          </a:r>
          <a:endParaRPr lang="en-US" sz="2000" dirty="0"/>
        </a:p>
      </dgm:t>
    </dgm:pt>
    <dgm:pt modelId="{F66BE4D9-85BC-4ECE-9D6C-0730A456296D}" type="parTrans" cxnId="{C1897086-DCBA-41BA-8A24-2CA14C7656CD}">
      <dgm:prSet/>
      <dgm:spPr/>
      <dgm:t>
        <a:bodyPr/>
        <a:lstStyle/>
        <a:p>
          <a:endParaRPr lang="en-US"/>
        </a:p>
      </dgm:t>
    </dgm:pt>
    <dgm:pt modelId="{6C7CD8D2-EFDA-4962-AE5F-84D0F41B63CD}" type="sibTrans" cxnId="{C1897086-DCBA-41BA-8A24-2CA14C7656CD}">
      <dgm:prSet/>
      <dgm:spPr/>
      <dgm:t>
        <a:bodyPr/>
        <a:lstStyle/>
        <a:p>
          <a:endParaRPr lang="en-US"/>
        </a:p>
      </dgm:t>
    </dgm:pt>
    <dgm:pt modelId="{8D73F631-A2A6-4D09-916C-2A00DEF4D3D5}">
      <dgm:prSet custT="1"/>
      <dgm:spPr/>
      <dgm:t>
        <a:bodyPr/>
        <a:lstStyle/>
        <a:p>
          <a:pPr rtl="0"/>
          <a:r>
            <a:rPr lang="en-US" sz="2000" dirty="0"/>
            <a:t>Ted Livant, Urvi Parikh</a:t>
          </a:r>
        </a:p>
      </dgm:t>
    </dgm:pt>
    <dgm:pt modelId="{EDFDE423-A4B9-46CE-8370-72A5B31AB8A3}" type="parTrans" cxnId="{0CF51550-C0E6-41D4-8BE6-3C21DF28DE1E}">
      <dgm:prSet/>
      <dgm:spPr/>
      <dgm:t>
        <a:bodyPr/>
        <a:lstStyle/>
        <a:p>
          <a:endParaRPr lang="en-US"/>
        </a:p>
      </dgm:t>
    </dgm:pt>
    <dgm:pt modelId="{AF2EA4E8-3619-4DDA-A8C9-DCB42D68D022}" type="sibTrans" cxnId="{0CF51550-C0E6-41D4-8BE6-3C21DF28DE1E}">
      <dgm:prSet/>
      <dgm:spPr/>
      <dgm:t>
        <a:bodyPr/>
        <a:lstStyle/>
        <a:p>
          <a:endParaRPr lang="en-US"/>
        </a:p>
      </dgm:t>
    </dgm:pt>
    <dgm:pt modelId="{65C4584D-6FF8-429C-9F35-42C7EDD0E3F1}">
      <dgm:prSet custT="1"/>
      <dgm:spPr/>
      <dgm:t>
        <a:bodyPr/>
        <a:lstStyle/>
        <a:p>
          <a:pPr rtl="0"/>
          <a:r>
            <a:rPr lang="en-US" sz="2000" dirty="0"/>
            <a:t>Cindy Jacobson, Lindsay </a:t>
          </a:r>
          <a:r>
            <a:rPr lang="en-US" sz="2000" dirty="0" err="1"/>
            <a:t>Kramzer</a:t>
          </a:r>
          <a:endParaRPr lang="en-US" sz="2000" dirty="0"/>
        </a:p>
      </dgm:t>
    </dgm:pt>
    <dgm:pt modelId="{91AEA858-F5CC-4719-96E3-87842F801FE8}" type="parTrans" cxnId="{3B1DA177-67F9-463A-ABD9-42F3AFCE2378}">
      <dgm:prSet/>
      <dgm:spPr/>
      <dgm:t>
        <a:bodyPr/>
        <a:lstStyle/>
        <a:p>
          <a:endParaRPr lang="en-US"/>
        </a:p>
      </dgm:t>
    </dgm:pt>
    <dgm:pt modelId="{DDE9372C-30B4-4432-BD32-A4287A5F62F2}" type="sibTrans" cxnId="{3B1DA177-67F9-463A-ABD9-42F3AFCE2378}">
      <dgm:prSet/>
      <dgm:spPr/>
      <dgm:t>
        <a:bodyPr/>
        <a:lstStyle/>
        <a:p>
          <a:endParaRPr lang="en-US"/>
        </a:p>
      </dgm:t>
    </dgm:pt>
    <dgm:pt modelId="{552FC5A2-B692-4AAD-B265-BBD479156CCB}">
      <dgm:prSet custT="1"/>
      <dgm:spPr/>
      <dgm:t>
        <a:bodyPr/>
        <a:lstStyle/>
        <a:p>
          <a:pPr rtl="0"/>
          <a:r>
            <a:rPr lang="en-US" sz="2000" dirty="0"/>
            <a:t>Jennifer Berthiaume, Melissa </a:t>
          </a:r>
          <a:r>
            <a:rPr lang="en-US" sz="2000" dirty="0" err="1"/>
            <a:t>Peda</a:t>
          </a:r>
          <a:endParaRPr lang="en-US" sz="2000" dirty="0"/>
        </a:p>
      </dgm:t>
    </dgm:pt>
    <dgm:pt modelId="{C73AC555-F228-4F9A-88C1-67A9A02D5142}" type="parTrans" cxnId="{17643C21-DA09-4E0B-9A98-842DA6934ABF}">
      <dgm:prSet/>
      <dgm:spPr/>
      <dgm:t>
        <a:bodyPr/>
        <a:lstStyle/>
        <a:p>
          <a:endParaRPr lang="en-US"/>
        </a:p>
      </dgm:t>
    </dgm:pt>
    <dgm:pt modelId="{B7D27FC7-933A-4A3D-956B-C0B803AA5327}" type="sibTrans" cxnId="{17643C21-DA09-4E0B-9A98-842DA6934ABF}">
      <dgm:prSet/>
      <dgm:spPr/>
      <dgm:t>
        <a:bodyPr/>
        <a:lstStyle/>
        <a:p>
          <a:endParaRPr lang="en-US"/>
        </a:p>
      </dgm:t>
    </dgm:pt>
    <dgm:pt modelId="{F7FC09AE-1AAA-4CFF-91DE-371AFD756816}">
      <dgm:prSet custT="1"/>
      <dgm:spPr/>
      <dgm:t>
        <a:bodyPr/>
        <a:lstStyle/>
        <a:p>
          <a:pPr rtl="0"/>
          <a:r>
            <a:rPr lang="en-US" sz="2000" dirty="0"/>
            <a:t>Ariana Katz, Kenneth Ngure, Ariane van der Straten, Ivan Balan</a:t>
          </a:r>
        </a:p>
      </dgm:t>
    </dgm:pt>
    <dgm:pt modelId="{FA5FDC2F-4194-4EE4-AFC4-161AD388B0DD}" type="parTrans" cxnId="{201D1307-E20D-4564-A2F3-35073FB78308}">
      <dgm:prSet/>
      <dgm:spPr/>
      <dgm:t>
        <a:bodyPr/>
        <a:lstStyle/>
        <a:p>
          <a:endParaRPr lang="en-US"/>
        </a:p>
      </dgm:t>
    </dgm:pt>
    <dgm:pt modelId="{5ECBD586-AF02-425D-A3B7-2F37FEFEA868}" type="sibTrans" cxnId="{201D1307-E20D-4564-A2F3-35073FB78308}">
      <dgm:prSet/>
      <dgm:spPr/>
      <dgm:t>
        <a:bodyPr/>
        <a:lstStyle/>
        <a:p>
          <a:endParaRPr lang="en-US"/>
        </a:p>
      </dgm:t>
    </dgm:pt>
    <dgm:pt modelId="{31955B41-67B1-4B70-BF44-B107B852D8D1}">
      <dgm:prSet custT="1"/>
      <dgm:spPr/>
      <dgm:t>
        <a:bodyPr/>
        <a:lstStyle/>
        <a:p>
          <a:pPr rtl="0"/>
          <a:r>
            <a:rPr lang="en-US" sz="2000" dirty="0"/>
            <a:t>Judy Jones, Luis Duran</a:t>
          </a:r>
        </a:p>
      </dgm:t>
    </dgm:pt>
    <dgm:pt modelId="{BEE26CC2-2B6F-482E-9D25-407B2BBD80CD}" type="parTrans" cxnId="{789E1636-A975-4FD5-A8A8-B2185BE8D32A}">
      <dgm:prSet/>
      <dgm:spPr/>
      <dgm:t>
        <a:bodyPr/>
        <a:lstStyle/>
        <a:p>
          <a:endParaRPr lang="en-US"/>
        </a:p>
      </dgm:t>
    </dgm:pt>
    <dgm:pt modelId="{ABFB6583-5F87-4F74-8162-6094E47BBD34}" type="sibTrans" cxnId="{789E1636-A975-4FD5-A8A8-B2185BE8D32A}">
      <dgm:prSet/>
      <dgm:spPr/>
      <dgm:t>
        <a:bodyPr/>
        <a:lstStyle/>
        <a:p>
          <a:endParaRPr lang="en-US"/>
        </a:p>
      </dgm:t>
    </dgm:pt>
    <dgm:pt modelId="{882AE89E-6E86-4892-A16E-B1F730417473}">
      <dgm:prSet custT="1"/>
      <dgm:spPr/>
      <dgm:t>
        <a:bodyPr/>
        <a:lstStyle/>
        <a:p>
          <a:pPr rtl="0"/>
          <a:r>
            <a:rPr lang="en-US" sz="2000" dirty="0"/>
            <a:t>Community Team: Rhonda White, Jontraye Davis</a:t>
          </a:r>
        </a:p>
      </dgm:t>
    </dgm:pt>
    <dgm:pt modelId="{71EA9752-3B1D-4CBF-B452-D415870F3DBF}" type="parTrans" cxnId="{D4380552-63D2-4EDF-A635-4C6DE0914264}">
      <dgm:prSet/>
      <dgm:spPr/>
      <dgm:t>
        <a:bodyPr/>
        <a:lstStyle/>
        <a:p>
          <a:endParaRPr lang="en-US"/>
        </a:p>
      </dgm:t>
    </dgm:pt>
    <dgm:pt modelId="{1C6D5AFA-C5F2-4A62-9AF0-884B20EE0099}" type="sibTrans" cxnId="{D4380552-63D2-4EDF-A635-4C6DE0914264}">
      <dgm:prSet/>
      <dgm:spPr/>
      <dgm:t>
        <a:bodyPr/>
        <a:lstStyle/>
        <a:p>
          <a:endParaRPr lang="en-US"/>
        </a:p>
      </dgm:t>
    </dgm:pt>
    <dgm:pt modelId="{6FA63DBF-3752-4209-A2A4-AB4F68A8B032}" type="pres">
      <dgm:prSet presAssocID="{05DA0546-9802-42A1-B587-68C5DEBAA8F8}" presName="Name0" presStyleCnt="0">
        <dgm:presLayoutVars>
          <dgm:dir/>
          <dgm:animLvl val="lvl"/>
          <dgm:resizeHandles val="exact"/>
        </dgm:presLayoutVars>
      </dgm:prSet>
      <dgm:spPr/>
    </dgm:pt>
    <dgm:pt modelId="{F9044D19-5FDF-4E78-A666-8D030DE91D61}" type="pres">
      <dgm:prSet presAssocID="{CF19C348-EC30-4609-AE07-FE41ED166EFB}" presName="linNode" presStyleCnt="0"/>
      <dgm:spPr/>
    </dgm:pt>
    <dgm:pt modelId="{1E9250C3-9ACC-4973-B4FA-766B04EBD0EC}" type="pres">
      <dgm:prSet presAssocID="{CF19C348-EC30-4609-AE07-FE41ED166EFB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EAE0AFC4-1C3D-4558-9ABF-E724AED1AF91}" type="pres">
      <dgm:prSet presAssocID="{CF19C348-EC30-4609-AE07-FE41ED166EFB}" presName="descendantText" presStyleLbl="alignAccFollowNode1" presStyleIdx="0" presStyleCnt="7">
        <dgm:presLayoutVars>
          <dgm:bulletEnabled val="1"/>
        </dgm:presLayoutVars>
      </dgm:prSet>
      <dgm:spPr/>
    </dgm:pt>
    <dgm:pt modelId="{69A024E9-54CE-41D8-9A3C-5C31AED60895}" type="pres">
      <dgm:prSet presAssocID="{0AF6B1CB-7202-4C3F-A088-8A522C9F71CD}" presName="sp" presStyleCnt="0"/>
      <dgm:spPr/>
    </dgm:pt>
    <dgm:pt modelId="{F233DBDD-D228-4A59-8D3A-2220F4787E34}" type="pres">
      <dgm:prSet presAssocID="{43B1395F-0FE5-4DB1-B5E2-93CDBA8CFD51}" presName="linNode" presStyleCnt="0"/>
      <dgm:spPr/>
    </dgm:pt>
    <dgm:pt modelId="{876F93D7-CEBB-4615-95A6-B0EED66237FF}" type="pres">
      <dgm:prSet presAssocID="{43B1395F-0FE5-4DB1-B5E2-93CDBA8CFD51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819A6FFC-DAB3-46B5-8579-35CADEA49D1B}" type="pres">
      <dgm:prSet presAssocID="{43B1395F-0FE5-4DB1-B5E2-93CDBA8CFD51}" presName="descendantText" presStyleLbl="alignAccFollowNode1" presStyleIdx="1" presStyleCnt="7" custScaleY="254491">
        <dgm:presLayoutVars>
          <dgm:bulletEnabled val="1"/>
        </dgm:presLayoutVars>
      </dgm:prSet>
      <dgm:spPr/>
    </dgm:pt>
    <dgm:pt modelId="{BB87739C-7DA4-4509-BCB1-11272232A1A9}" type="pres">
      <dgm:prSet presAssocID="{AC74B11E-FB20-4094-80EC-F8804C911C19}" presName="sp" presStyleCnt="0"/>
      <dgm:spPr/>
    </dgm:pt>
    <dgm:pt modelId="{29E1547B-1780-4403-B33F-2241D40CE405}" type="pres">
      <dgm:prSet presAssocID="{27A307E6-02A8-44D8-B0BE-0D270FF71933}" presName="linNode" presStyleCnt="0"/>
      <dgm:spPr/>
    </dgm:pt>
    <dgm:pt modelId="{4B36292F-D963-4FA4-8B8F-81F4D8B82EC2}" type="pres">
      <dgm:prSet presAssocID="{27A307E6-02A8-44D8-B0BE-0D270FF71933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A514F62A-BDB6-4F3F-BC31-AE75AE6AA6D2}" type="pres">
      <dgm:prSet presAssocID="{27A307E6-02A8-44D8-B0BE-0D270FF71933}" presName="descendantText" presStyleLbl="alignAccFollowNode1" presStyleIdx="2" presStyleCnt="7">
        <dgm:presLayoutVars>
          <dgm:bulletEnabled val="1"/>
        </dgm:presLayoutVars>
      </dgm:prSet>
      <dgm:spPr/>
    </dgm:pt>
    <dgm:pt modelId="{65FD2B49-C74C-47CE-A6C3-A6FC3AE2B110}" type="pres">
      <dgm:prSet presAssocID="{D439733B-6AA0-4CF3-B845-338983E074F6}" presName="sp" presStyleCnt="0"/>
      <dgm:spPr/>
    </dgm:pt>
    <dgm:pt modelId="{C8C325B0-6829-48B4-BE22-4641D2C63544}" type="pres">
      <dgm:prSet presAssocID="{886F9010-2B34-4076-ADCE-11F028DC1A6C}" presName="linNode" presStyleCnt="0"/>
      <dgm:spPr/>
    </dgm:pt>
    <dgm:pt modelId="{C7FDF92E-7FEB-4BA8-90D0-199472E8324D}" type="pres">
      <dgm:prSet presAssocID="{886F9010-2B34-4076-ADCE-11F028DC1A6C}" presName="parentText" presStyleLbl="node1" presStyleIdx="3" presStyleCnt="7" custLinFactNeighborY="-4877">
        <dgm:presLayoutVars>
          <dgm:chMax val="1"/>
          <dgm:bulletEnabled val="1"/>
        </dgm:presLayoutVars>
      </dgm:prSet>
      <dgm:spPr/>
    </dgm:pt>
    <dgm:pt modelId="{86349765-B5B6-4A37-B033-6A05C7496D0B}" type="pres">
      <dgm:prSet presAssocID="{886F9010-2B34-4076-ADCE-11F028DC1A6C}" presName="descendantText" presStyleLbl="alignAccFollowNode1" presStyleIdx="3" presStyleCnt="7" custLinFactNeighborY="-6096">
        <dgm:presLayoutVars>
          <dgm:bulletEnabled val="1"/>
        </dgm:presLayoutVars>
      </dgm:prSet>
      <dgm:spPr/>
    </dgm:pt>
    <dgm:pt modelId="{ED27B6C1-FFF8-47F0-9B39-661A4BE1E785}" type="pres">
      <dgm:prSet presAssocID="{68772E99-C96F-4ACE-9260-DCF5D36BDDD0}" presName="sp" presStyleCnt="0"/>
      <dgm:spPr/>
    </dgm:pt>
    <dgm:pt modelId="{B3BA3944-656B-48D9-9AD2-52B999FF8291}" type="pres">
      <dgm:prSet presAssocID="{6471794E-AB3F-4CD4-BC02-5657CD250E74}" presName="linNode" presStyleCnt="0"/>
      <dgm:spPr/>
    </dgm:pt>
    <dgm:pt modelId="{56A2721B-69C2-4996-A1F0-B8193634CA69}" type="pres">
      <dgm:prSet presAssocID="{6471794E-AB3F-4CD4-BC02-5657CD250E74}" presName="parentText" presStyleLbl="node1" presStyleIdx="4" presStyleCnt="7" custLinFactNeighborY="-3060">
        <dgm:presLayoutVars>
          <dgm:chMax val="1"/>
          <dgm:bulletEnabled val="1"/>
        </dgm:presLayoutVars>
      </dgm:prSet>
      <dgm:spPr/>
    </dgm:pt>
    <dgm:pt modelId="{2200F041-4B64-455D-8421-F5E93CFCEE08}" type="pres">
      <dgm:prSet presAssocID="{6471794E-AB3F-4CD4-BC02-5657CD250E74}" presName="descendantText" presStyleLbl="alignAccFollowNode1" presStyleIdx="4" presStyleCnt="7" custScaleY="126243" custLinFactNeighborY="-3826">
        <dgm:presLayoutVars>
          <dgm:bulletEnabled val="1"/>
        </dgm:presLayoutVars>
      </dgm:prSet>
      <dgm:spPr/>
    </dgm:pt>
    <dgm:pt modelId="{7280B8B6-2FF0-4DAD-9F43-AECBD55A4927}" type="pres">
      <dgm:prSet presAssocID="{76FE0544-E556-4CD3-8AC2-AB2D01BE189C}" presName="sp" presStyleCnt="0"/>
      <dgm:spPr/>
    </dgm:pt>
    <dgm:pt modelId="{B75C01EE-F7AB-43EC-BCA3-3927B200C37E}" type="pres">
      <dgm:prSet presAssocID="{BA8FF5F2-4520-4D4E-8946-31E365133BAC}" presName="linNode" presStyleCnt="0"/>
      <dgm:spPr/>
    </dgm:pt>
    <dgm:pt modelId="{6CDC8071-C4A9-4A9C-ADC7-D6CC14AE106D}" type="pres">
      <dgm:prSet presAssocID="{BA8FF5F2-4520-4D4E-8946-31E365133BAC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46DAF391-513D-47EF-8FDD-420EC805FEAF}" type="pres">
      <dgm:prSet presAssocID="{BA8FF5F2-4520-4D4E-8946-31E365133BAC}" presName="descendantText" presStyleLbl="alignAccFollowNode1" presStyleIdx="5" presStyleCnt="7" custScaleY="129380">
        <dgm:presLayoutVars>
          <dgm:bulletEnabled val="1"/>
        </dgm:presLayoutVars>
      </dgm:prSet>
      <dgm:spPr/>
    </dgm:pt>
    <dgm:pt modelId="{D197BB26-4AD1-46AE-A52B-86FFACF4E859}" type="pres">
      <dgm:prSet presAssocID="{00E2723E-D5C1-4524-9C52-BCA0B9E421CC}" presName="sp" presStyleCnt="0"/>
      <dgm:spPr/>
    </dgm:pt>
    <dgm:pt modelId="{644A1FAA-AC94-4661-963D-7F704DF722EF}" type="pres">
      <dgm:prSet presAssocID="{AC6CAF68-723A-4599-B0AC-CC606EE5425E}" presName="linNode" presStyleCnt="0"/>
      <dgm:spPr/>
    </dgm:pt>
    <dgm:pt modelId="{05E95A3C-93A8-4F2E-8C62-98C457F99064}" type="pres">
      <dgm:prSet presAssocID="{AC6CAF68-723A-4599-B0AC-CC606EE5425E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647CE52D-0CEB-471B-A616-9332D086359D}" type="pres">
      <dgm:prSet presAssocID="{AC6CAF68-723A-4599-B0AC-CC606EE5425E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C0E27AC1-2343-4097-A742-EF5E366D1A9A}" srcId="{CF19C348-EC30-4609-AE07-FE41ED166EFB}" destId="{0CEAB834-A52D-43E3-AC29-C1AECAB7D46A}" srcOrd="0" destOrd="0" parTransId="{FAB9ED0B-C3ED-4545-B805-9792F7C79F78}" sibTransId="{95DD8FB3-DF77-4F26-BA80-E95BA81E3AF3}"/>
    <dgm:cxn modelId="{0CF51550-C0E6-41D4-8BE6-3C21DF28DE1E}" srcId="{27A307E6-02A8-44D8-B0BE-0D270FF71933}" destId="{8D73F631-A2A6-4D09-916C-2A00DEF4D3D5}" srcOrd="0" destOrd="0" parTransId="{EDFDE423-A4B9-46CE-8370-72A5B31AB8A3}" sibTransId="{AF2EA4E8-3619-4DDA-A8C9-DCB42D68D022}"/>
    <dgm:cxn modelId="{D33F77D0-DE46-419F-9F5B-E60FD68F34B5}" type="presOf" srcId="{CF19C348-EC30-4609-AE07-FE41ED166EFB}" destId="{1E9250C3-9ACC-4973-B4FA-766B04EBD0EC}" srcOrd="0" destOrd="0" presId="urn:microsoft.com/office/officeart/2005/8/layout/vList5"/>
    <dgm:cxn modelId="{AE577828-F76A-4879-8C1E-607067383BE4}" srcId="{05DA0546-9802-42A1-B587-68C5DEBAA8F8}" destId="{43B1395F-0FE5-4DB1-B5E2-93CDBA8CFD51}" srcOrd="1" destOrd="0" parTransId="{BA08CB5D-0AEC-4962-A726-DC66BDFB62CC}" sibTransId="{AC74B11E-FB20-4094-80EC-F8804C911C19}"/>
    <dgm:cxn modelId="{AC735E7E-AB05-4CE4-8CD6-A245F302F914}" type="presOf" srcId="{27A307E6-02A8-44D8-B0BE-0D270FF71933}" destId="{4B36292F-D963-4FA4-8B8F-81F4D8B82EC2}" srcOrd="0" destOrd="0" presId="urn:microsoft.com/office/officeart/2005/8/layout/vList5"/>
    <dgm:cxn modelId="{4FEEF35D-EF0C-4580-A1E2-A9E452A9C829}" srcId="{05DA0546-9802-42A1-B587-68C5DEBAA8F8}" destId="{BA8FF5F2-4520-4D4E-8946-31E365133BAC}" srcOrd="5" destOrd="0" parTransId="{9101DABE-02C2-495C-8F39-99567F7187AE}" sibTransId="{00E2723E-D5C1-4524-9C52-BCA0B9E421CC}"/>
    <dgm:cxn modelId="{A610F6CB-2DE1-4D2E-85C5-269B0D297B4B}" srcId="{05DA0546-9802-42A1-B587-68C5DEBAA8F8}" destId="{6471794E-AB3F-4CD4-BC02-5657CD250E74}" srcOrd="4" destOrd="0" parTransId="{43A7E0EA-9307-4A43-A240-FF9524E97355}" sibTransId="{76FE0544-E556-4CD3-8AC2-AB2D01BE189C}"/>
    <dgm:cxn modelId="{C1897086-DCBA-41BA-8A24-2CA14C7656CD}" srcId="{43B1395F-0FE5-4DB1-B5E2-93CDBA8CFD51}" destId="{8DCE4EEB-77C1-4CCB-A02C-36FFCB9E77C9}" srcOrd="0" destOrd="0" parTransId="{F66BE4D9-85BC-4ECE-9D6C-0730A456296D}" sibTransId="{6C7CD8D2-EFDA-4962-AE5F-84D0F41B63CD}"/>
    <dgm:cxn modelId="{22F4EAAD-DBE6-4DEC-8FE5-D2322FCDB877}" type="presOf" srcId="{886F9010-2B34-4076-ADCE-11F028DC1A6C}" destId="{C7FDF92E-7FEB-4BA8-90D0-199472E8324D}" srcOrd="0" destOrd="0" presId="urn:microsoft.com/office/officeart/2005/8/layout/vList5"/>
    <dgm:cxn modelId="{EE148E46-A772-493A-865D-9EC63826D910}" type="presOf" srcId="{05DA0546-9802-42A1-B587-68C5DEBAA8F8}" destId="{6FA63DBF-3752-4209-A2A4-AB4F68A8B032}" srcOrd="0" destOrd="0" presId="urn:microsoft.com/office/officeart/2005/8/layout/vList5"/>
    <dgm:cxn modelId="{C1F1655E-2015-48CD-9DE6-E4D6AE5B41DF}" srcId="{05DA0546-9802-42A1-B587-68C5DEBAA8F8}" destId="{886F9010-2B34-4076-ADCE-11F028DC1A6C}" srcOrd="3" destOrd="0" parTransId="{1F600043-645C-4E3C-AB80-3CA6DA1C38EF}" sibTransId="{68772E99-C96F-4ACE-9260-DCF5D36BDDD0}"/>
    <dgm:cxn modelId="{2C940FD9-D733-43DC-8E19-E51FCCB69ECC}" type="presOf" srcId="{65C4584D-6FF8-429C-9F35-42C7EDD0E3F1}" destId="{86349765-B5B6-4A37-B033-6A05C7496D0B}" srcOrd="0" destOrd="0" presId="urn:microsoft.com/office/officeart/2005/8/layout/vList5"/>
    <dgm:cxn modelId="{2D2799E8-F526-4D2B-9E8A-AC2FC522C051}" srcId="{05DA0546-9802-42A1-B587-68C5DEBAA8F8}" destId="{27A307E6-02A8-44D8-B0BE-0D270FF71933}" srcOrd="2" destOrd="0" parTransId="{5C584314-85E4-41AB-947C-D3E9FAC24694}" sibTransId="{D439733B-6AA0-4CF3-B845-338983E074F6}"/>
    <dgm:cxn modelId="{46D78BD2-8A41-4A64-B401-38E0DA1B4A95}" type="presOf" srcId="{552FC5A2-B692-4AAD-B265-BBD479156CCB}" destId="{2200F041-4B64-455D-8421-F5E93CFCEE08}" srcOrd="0" destOrd="0" presId="urn:microsoft.com/office/officeart/2005/8/layout/vList5"/>
    <dgm:cxn modelId="{1539D428-7E39-46C3-956F-4D7FBBA9D29F}" type="presOf" srcId="{6471794E-AB3F-4CD4-BC02-5657CD250E74}" destId="{56A2721B-69C2-4996-A1F0-B8193634CA69}" srcOrd="0" destOrd="0" presId="urn:microsoft.com/office/officeart/2005/8/layout/vList5"/>
    <dgm:cxn modelId="{2CE9C2E9-7D68-4BCD-AFAA-EEC368C058B6}" type="presOf" srcId="{AC6CAF68-723A-4599-B0AC-CC606EE5425E}" destId="{05E95A3C-93A8-4F2E-8C62-98C457F99064}" srcOrd="0" destOrd="0" presId="urn:microsoft.com/office/officeart/2005/8/layout/vList5"/>
    <dgm:cxn modelId="{F3E058A5-A12F-46B8-8426-DDD438115C03}" srcId="{05DA0546-9802-42A1-B587-68C5DEBAA8F8}" destId="{CF19C348-EC30-4609-AE07-FE41ED166EFB}" srcOrd="0" destOrd="0" parTransId="{53272520-09A5-4D82-A2C1-12EE8D67901D}" sibTransId="{0AF6B1CB-7202-4C3F-A088-8A522C9F71CD}"/>
    <dgm:cxn modelId="{388DEE7C-37F0-4A47-83A5-1E9051BBA9EF}" type="presOf" srcId="{0CEAB834-A52D-43E3-AC29-C1AECAB7D46A}" destId="{EAE0AFC4-1C3D-4558-9ABF-E724AED1AF91}" srcOrd="0" destOrd="0" presId="urn:microsoft.com/office/officeart/2005/8/layout/vList5"/>
    <dgm:cxn modelId="{3B1DA177-67F9-463A-ABD9-42F3AFCE2378}" srcId="{886F9010-2B34-4076-ADCE-11F028DC1A6C}" destId="{65C4584D-6FF8-429C-9F35-42C7EDD0E3F1}" srcOrd="0" destOrd="0" parTransId="{91AEA858-F5CC-4719-96E3-87842F801FE8}" sibTransId="{DDE9372C-30B4-4432-BD32-A4287A5F62F2}"/>
    <dgm:cxn modelId="{8FE1230A-1C80-4B1F-BE5B-5A2A2B84D546}" type="presOf" srcId="{882AE89E-6E86-4892-A16E-B1F730417473}" destId="{819A6FFC-DAB3-46B5-8579-35CADEA49D1B}" srcOrd="0" destOrd="1" presId="urn:microsoft.com/office/officeart/2005/8/layout/vList5"/>
    <dgm:cxn modelId="{68A66145-673B-4688-B54F-0C621ABC04DD}" type="presOf" srcId="{8DCE4EEB-77C1-4CCB-A02C-36FFCB9E77C9}" destId="{819A6FFC-DAB3-46B5-8579-35CADEA49D1B}" srcOrd="0" destOrd="0" presId="urn:microsoft.com/office/officeart/2005/8/layout/vList5"/>
    <dgm:cxn modelId="{D4380552-63D2-4EDF-A635-4C6DE0914264}" srcId="{43B1395F-0FE5-4DB1-B5E2-93CDBA8CFD51}" destId="{882AE89E-6E86-4892-A16E-B1F730417473}" srcOrd="1" destOrd="0" parTransId="{71EA9752-3B1D-4CBF-B452-D415870F3DBF}" sibTransId="{1C6D5AFA-C5F2-4A62-9AF0-884B20EE0099}"/>
    <dgm:cxn modelId="{50E0E0A4-5B46-4436-A5DA-30A0FF0DF2D8}" type="presOf" srcId="{BA8FF5F2-4520-4D4E-8946-31E365133BAC}" destId="{6CDC8071-C4A9-4A9C-ADC7-D6CC14AE106D}" srcOrd="0" destOrd="0" presId="urn:microsoft.com/office/officeart/2005/8/layout/vList5"/>
    <dgm:cxn modelId="{789E1636-A975-4FD5-A8A8-B2185BE8D32A}" srcId="{AC6CAF68-723A-4599-B0AC-CC606EE5425E}" destId="{31955B41-67B1-4B70-BF44-B107B852D8D1}" srcOrd="0" destOrd="0" parTransId="{BEE26CC2-2B6F-482E-9D25-407B2BBD80CD}" sibTransId="{ABFB6583-5F87-4F74-8162-6094E47BBD34}"/>
    <dgm:cxn modelId="{17643C21-DA09-4E0B-9A98-842DA6934ABF}" srcId="{6471794E-AB3F-4CD4-BC02-5657CD250E74}" destId="{552FC5A2-B692-4AAD-B265-BBD479156CCB}" srcOrd="0" destOrd="0" parTransId="{C73AC555-F228-4F9A-88C1-67A9A02D5142}" sibTransId="{B7D27FC7-933A-4A3D-956B-C0B803AA5327}"/>
    <dgm:cxn modelId="{E76A1FCE-B235-4CBE-B659-4C707E433457}" type="presOf" srcId="{F7FC09AE-1AAA-4CFF-91DE-371AFD756816}" destId="{46DAF391-513D-47EF-8FDD-420EC805FEAF}" srcOrd="0" destOrd="0" presId="urn:microsoft.com/office/officeart/2005/8/layout/vList5"/>
    <dgm:cxn modelId="{1978ACA0-0F93-4BA9-BE5A-77B526FE718F}" type="presOf" srcId="{31955B41-67B1-4B70-BF44-B107B852D8D1}" destId="{647CE52D-0CEB-471B-A616-9332D086359D}" srcOrd="0" destOrd="0" presId="urn:microsoft.com/office/officeart/2005/8/layout/vList5"/>
    <dgm:cxn modelId="{F006A578-B873-4A9E-90DA-BAF2BCA2DDEE}" type="presOf" srcId="{43B1395F-0FE5-4DB1-B5E2-93CDBA8CFD51}" destId="{876F93D7-CEBB-4615-95A6-B0EED66237FF}" srcOrd="0" destOrd="0" presId="urn:microsoft.com/office/officeart/2005/8/layout/vList5"/>
    <dgm:cxn modelId="{C97BFFDD-FE15-4684-B541-F352920FDED2}" srcId="{05DA0546-9802-42A1-B587-68C5DEBAA8F8}" destId="{AC6CAF68-723A-4599-B0AC-CC606EE5425E}" srcOrd="6" destOrd="0" parTransId="{2F3C4E2E-01FE-4368-95BB-2D0BEEFE1E5A}" sibTransId="{3FCA6AC0-45B6-4521-81AF-3D915CC30AFA}"/>
    <dgm:cxn modelId="{201D1307-E20D-4564-A2F3-35073FB78308}" srcId="{BA8FF5F2-4520-4D4E-8946-31E365133BAC}" destId="{F7FC09AE-1AAA-4CFF-91DE-371AFD756816}" srcOrd="0" destOrd="0" parTransId="{FA5FDC2F-4194-4EE4-AFC4-161AD388B0DD}" sibTransId="{5ECBD586-AF02-425D-A3B7-2F37FEFEA868}"/>
    <dgm:cxn modelId="{AE9F965A-2BE2-41C1-BF11-ABDA0928802D}" type="presOf" srcId="{8D73F631-A2A6-4D09-916C-2A00DEF4D3D5}" destId="{A514F62A-BDB6-4F3F-BC31-AE75AE6AA6D2}" srcOrd="0" destOrd="0" presId="urn:microsoft.com/office/officeart/2005/8/layout/vList5"/>
    <dgm:cxn modelId="{920EC596-FE80-4C5B-81B6-A3542F6227F0}" type="presParOf" srcId="{6FA63DBF-3752-4209-A2A4-AB4F68A8B032}" destId="{F9044D19-5FDF-4E78-A666-8D030DE91D61}" srcOrd="0" destOrd="0" presId="urn:microsoft.com/office/officeart/2005/8/layout/vList5"/>
    <dgm:cxn modelId="{2905DD19-071E-4715-B1F9-216BD404D539}" type="presParOf" srcId="{F9044D19-5FDF-4E78-A666-8D030DE91D61}" destId="{1E9250C3-9ACC-4973-B4FA-766B04EBD0EC}" srcOrd="0" destOrd="0" presId="urn:microsoft.com/office/officeart/2005/8/layout/vList5"/>
    <dgm:cxn modelId="{18D5197C-1D98-479E-87B5-6E7932BF3762}" type="presParOf" srcId="{F9044D19-5FDF-4E78-A666-8D030DE91D61}" destId="{EAE0AFC4-1C3D-4558-9ABF-E724AED1AF91}" srcOrd="1" destOrd="0" presId="urn:microsoft.com/office/officeart/2005/8/layout/vList5"/>
    <dgm:cxn modelId="{F58FA585-1086-4F6C-8442-4D13D279B6B8}" type="presParOf" srcId="{6FA63DBF-3752-4209-A2A4-AB4F68A8B032}" destId="{69A024E9-54CE-41D8-9A3C-5C31AED60895}" srcOrd="1" destOrd="0" presId="urn:microsoft.com/office/officeart/2005/8/layout/vList5"/>
    <dgm:cxn modelId="{2B191ACD-C005-44B1-BC90-F02B537C19F3}" type="presParOf" srcId="{6FA63DBF-3752-4209-A2A4-AB4F68A8B032}" destId="{F233DBDD-D228-4A59-8D3A-2220F4787E34}" srcOrd="2" destOrd="0" presId="urn:microsoft.com/office/officeart/2005/8/layout/vList5"/>
    <dgm:cxn modelId="{242143BC-3046-46D1-9675-52C485EA6582}" type="presParOf" srcId="{F233DBDD-D228-4A59-8D3A-2220F4787E34}" destId="{876F93D7-CEBB-4615-95A6-B0EED66237FF}" srcOrd="0" destOrd="0" presId="urn:microsoft.com/office/officeart/2005/8/layout/vList5"/>
    <dgm:cxn modelId="{88F697F7-562E-42D2-A08C-6D231A1C91E0}" type="presParOf" srcId="{F233DBDD-D228-4A59-8D3A-2220F4787E34}" destId="{819A6FFC-DAB3-46B5-8579-35CADEA49D1B}" srcOrd="1" destOrd="0" presId="urn:microsoft.com/office/officeart/2005/8/layout/vList5"/>
    <dgm:cxn modelId="{F98B77DB-9822-4683-8D44-802A166C4C15}" type="presParOf" srcId="{6FA63DBF-3752-4209-A2A4-AB4F68A8B032}" destId="{BB87739C-7DA4-4509-BCB1-11272232A1A9}" srcOrd="3" destOrd="0" presId="urn:microsoft.com/office/officeart/2005/8/layout/vList5"/>
    <dgm:cxn modelId="{DD679EF9-CE50-4DB5-BF75-943AF719CF4C}" type="presParOf" srcId="{6FA63DBF-3752-4209-A2A4-AB4F68A8B032}" destId="{29E1547B-1780-4403-B33F-2241D40CE405}" srcOrd="4" destOrd="0" presId="urn:microsoft.com/office/officeart/2005/8/layout/vList5"/>
    <dgm:cxn modelId="{E2964169-AE14-41DC-8BA9-E11922F02D71}" type="presParOf" srcId="{29E1547B-1780-4403-B33F-2241D40CE405}" destId="{4B36292F-D963-4FA4-8B8F-81F4D8B82EC2}" srcOrd="0" destOrd="0" presId="urn:microsoft.com/office/officeart/2005/8/layout/vList5"/>
    <dgm:cxn modelId="{87BB9645-D9FE-468A-8030-53A6FF02DA13}" type="presParOf" srcId="{29E1547B-1780-4403-B33F-2241D40CE405}" destId="{A514F62A-BDB6-4F3F-BC31-AE75AE6AA6D2}" srcOrd="1" destOrd="0" presId="urn:microsoft.com/office/officeart/2005/8/layout/vList5"/>
    <dgm:cxn modelId="{E91C6E53-E5B4-4DDC-8086-717443B8CDF8}" type="presParOf" srcId="{6FA63DBF-3752-4209-A2A4-AB4F68A8B032}" destId="{65FD2B49-C74C-47CE-A6C3-A6FC3AE2B110}" srcOrd="5" destOrd="0" presId="urn:microsoft.com/office/officeart/2005/8/layout/vList5"/>
    <dgm:cxn modelId="{37FF6874-565A-4D0D-BFA7-14FD04284BDF}" type="presParOf" srcId="{6FA63DBF-3752-4209-A2A4-AB4F68A8B032}" destId="{C8C325B0-6829-48B4-BE22-4641D2C63544}" srcOrd="6" destOrd="0" presId="urn:microsoft.com/office/officeart/2005/8/layout/vList5"/>
    <dgm:cxn modelId="{6FFEB7C0-9705-402D-B458-EFED3F74E869}" type="presParOf" srcId="{C8C325B0-6829-48B4-BE22-4641D2C63544}" destId="{C7FDF92E-7FEB-4BA8-90D0-199472E8324D}" srcOrd="0" destOrd="0" presId="urn:microsoft.com/office/officeart/2005/8/layout/vList5"/>
    <dgm:cxn modelId="{98FC281D-4C08-4FF4-81F2-400FF4EE362C}" type="presParOf" srcId="{C8C325B0-6829-48B4-BE22-4641D2C63544}" destId="{86349765-B5B6-4A37-B033-6A05C7496D0B}" srcOrd="1" destOrd="0" presId="urn:microsoft.com/office/officeart/2005/8/layout/vList5"/>
    <dgm:cxn modelId="{D7FFC3BC-6606-44D1-9C70-38735509FC1E}" type="presParOf" srcId="{6FA63DBF-3752-4209-A2A4-AB4F68A8B032}" destId="{ED27B6C1-FFF8-47F0-9B39-661A4BE1E785}" srcOrd="7" destOrd="0" presId="urn:microsoft.com/office/officeart/2005/8/layout/vList5"/>
    <dgm:cxn modelId="{DB66062D-60EE-4900-ADEC-A2932639240A}" type="presParOf" srcId="{6FA63DBF-3752-4209-A2A4-AB4F68A8B032}" destId="{B3BA3944-656B-48D9-9AD2-52B999FF8291}" srcOrd="8" destOrd="0" presId="urn:microsoft.com/office/officeart/2005/8/layout/vList5"/>
    <dgm:cxn modelId="{1CF3E618-59ED-40A2-990F-F4C6CFDEE5B8}" type="presParOf" srcId="{B3BA3944-656B-48D9-9AD2-52B999FF8291}" destId="{56A2721B-69C2-4996-A1F0-B8193634CA69}" srcOrd="0" destOrd="0" presId="urn:microsoft.com/office/officeart/2005/8/layout/vList5"/>
    <dgm:cxn modelId="{80E1D909-4D46-48EA-AC4D-690D851A40ED}" type="presParOf" srcId="{B3BA3944-656B-48D9-9AD2-52B999FF8291}" destId="{2200F041-4B64-455D-8421-F5E93CFCEE08}" srcOrd="1" destOrd="0" presId="urn:microsoft.com/office/officeart/2005/8/layout/vList5"/>
    <dgm:cxn modelId="{420D96C2-976B-430E-A0C2-84D3C47C54F5}" type="presParOf" srcId="{6FA63DBF-3752-4209-A2A4-AB4F68A8B032}" destId="{7280B8B6-2FF0-4DAD-9F43-AECBD55A4927}" srcOrd="9" destOrd="0" presId="urn:microsoft.com/office/officeart/2005/8/layout/vList5"/>
    <dgm:cxn modelId="{D19B4234-6221-41F2-B9A9-B597702E2331}" type="presParOf" srcId="{6FA63DBF-3752-4209-A2A4-AB4F68A8B032}" destId="{B75C01EE-F7AB-43EC-BCA3-3927B200C37E}" srcOrd="10" destOrd="0" presId="urn:microsoft.com/office/officeart/2005/8/layout/vList5"/>
    <dgm:cxn modelId="{8D947080-37FB-46BD-AFB8-7A82DBCD9311}" type="presParOf" srcId="{B75C01EE-F7AB-43EC-BCA3-3927B200C37E}" destId="{6CDC8071-C4A9-4A9C-ADC7-D6CC14AE106D}" srcOrd="0" destOrd="0" presId="urn:microsoft.com/office/officeart/2005/8/layout/vList5"/>
    <dgm:cxn modelId="{5074513D-2B6C-4C39-9488-9E7759AFF206}" type="presParOf" srcId="{B75C01EE-F7AB-43EC-BCA3-3927B200C37E}" destId="{46DAF391-513D-47EF-8FDD-420EC805FEAF}" srcOrd="1" destOrd="0" presId="urn:microsoft.com/office/officeart/2005/8/layout/vList5"/>
    <dgm:cxn modelId="{B0572EB4-3189-40A0-9493-D0EF0F7D067F}" type="presParOf" srcId="{6FA63DBF-3752-4209-A2A4-AB4F68A8B032}" destId="{D197BB26-4AD1-46AE-A52B-86FFACF4E859}" srcOrd="11" destOrd="0" presId="urn:microsoft.com/office/officeart/2005/8/layout/vList5"/>
    <dgm:cxn modelId="{161C4062-1BC2-41D2-9B95-74A458799B01}" type="presParOf" srcId="{6FA63DBF-3752-4209-A2A4-AB4F68A8B032}" destId="{644A1FAA-AC94-4661-963D-7F704DF722EF}" srcOrd="12" destOrd="0" presId="urn:microsoft.com/office/officeart/2005/8/layout/vList5"/>
    <dgm:cxn modelId="{4C53C6B2-4983-479B-9858-C8F822440BFC}" type="presParOf" srcId="{644A1FAA-AC94-4661-963D-7F704DF722EF}" destId="{05E95A3C-93A8-4F2E-8C62-98C457F99064}" srcOrd="0" destOrd="0" presId="urn:microsoft.com/office/officeart/2005/8/layout/vList5"/>
    <dgm:cxn modelId="{AF817E78-E877-4F0E-87F0-4297DD47F9A1}" type="presParOf" srcId="{644A1FAA-AC94-4661-963D-7F704DF722EF}" destId="{647CE52D-0CEB-471B-A616-9332D08635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C181B-A507-4AE8-AC3F-01BE78EF3404}">
      <dsp:nvSpPr>
        <dsp:cNvPr id="0" name=""/>
        <dsp:cNvSpPr/>
      </dsp:nvSpPr>
      <dsp:spPr>
        <a:xfrm>
          <a:off x="-4057311" y="-622766"/>
          <a:ext cx="4834870" cy="4834870"/>
        </a:xfrm>
        <a:prstGeom prst="blockArc">
          <a:avLst>
            <a:gd name="adj1" fmla="val 18900000"/>
            <a:gd name="adj2" fmla="val 2700000"/>
            <a:gd name="adj3" fmla="val 44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534C7-C62B-46B1-9B42-0029A884D846}">
      <dsp:nvSpPr>
        <dsp:cNvPr id="0" name=""/>
        <dsp:cNvSpPr/>
      </dsp:nvSpPr>
      <dsp:spPr>
        <a:xfrm>
          <a:off x="500043" y="216533"/>
          <a:ext cx="7681867" cy="1002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80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Overall, the ring prevented about </a:t>
          </a:r>
          <a:r>
            <a:rPr lang="en-US" sz="2700" b="1" kern="1200" dirty="0"/>
            <a:t>one-third</a:t>
          </a:r>
          <a:r>
            <a:rPr lang="en-US" sz="2700" kern="1200" dirty="0"/>
            <a:t> of HIV infections</a:t>
          </a:r>
        </a:p>
      </dsp:txBody>
      <dsp:txXfrm>
        <a:off x="500043" y="216533"/>
        <a:ext cx="7681867" cy="1002667"/>
      </dsp:txXfrm>
    </dsp:sp>
    <dsp:sp modelId="{9983CA4D-6C71-4871-9F06-9A6F88089383}">
      <dsp:nvSpPr>
        <dsp:cNvPr id="0" name=""/>
        <dsp:cNvSpPr/>
      </dsp:nvSpPr>
      <dsp:spPr>
        <a:xfrm>
          <a:off x="51375" y="269200"/>
          <a:ext cx="897334" cy="897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08E96-CC1E-4C6B-AF6D-EEB6C642AB0B}">
      <dsp:nvSpPr>
        <dsp:cNvPr id="0" name=""/>
        <dsp:cNvSpPr/>
      </dsp:nvSpPr>
      <dsp:spPr>
        <a:xfrm>
          <a:off x="760988" y="1303335"/>
          <a:ext cx="7420922" cy="982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807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Among women older than 21, </a:t>
          </a:r>
          <a:r>
            <a:rPr lang="en-US" sz="2700" b="1" kern="1200" dirty="0"/>
            <a:t>more than half </a:t>
          </a:r>
          <a:r>
            <a:rPr lang="en-US" sz="2700" kern="1200" dirty="0"/>
            <a:t>of HIV infections </a:t>
          </a:r>
          <a:r>
            <a:rPr lang="en-US" sz="2700" kern="1200"/>
            <a:t>were prevented</a:t>
          </a:r>
          <a:endParaRPr lang="en-US" sz="2700" kern="1200" dirty="0"/>
        </a:p>
      </dsp:txBody>
      <dsp:txXfrm>
        <a:off x="760988" y="1303335"/>
        <a:ext cx="7420922" cy="982667"/>
      </dsp:txXfrm>
    </dsp:sp>
    <dsp:sp modelId="{C4ED7A91-1B2B-4931-AABF-0A5866307A1E}">
      <dsp:nvSpPr>
        <dsp:cNvPr id="0" name=""/>
        <dsp:cNvSpPr/>
      </dsp:nvSpPr>
      <dsp:spPr>
        <a:xfrm>
          <a:off x="312320" y="1346001"/>
          <a:ext cx="897334" cy="897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A0B2B-AFEE-419F-9AF1-6515E2EB76BA}">
      <dsp:nvSpPr>
        <dsp:cNvPr id="0" name=""/>
        <dsp:cNvSpPr/>
      </dsp:nvSpPr>
      <dsp:spPr>
        <a:xfrm>
          <a:off x="500043" y="2390140"/>
          <a:ext cx="7681867" cy="9626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807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Trends indicate higher protection with higher adherence – </a:t>
          </a:r>
          <a:r>
            <a:rPr lang="en-US" sz="2600" b="1" kern="1200" dirty="0"/>
            <a:t>up to 71%</a:t>
          </a:r>
        </a:p>
      </dsp:txBody>
      <dsp:txXfrm>
        <a:off x="500043" y="2390140"/>
        <a:ext cx="7681867" cy="962660"/>
      </dsp:txXfrm>
    </dsp:sp>
    <dsp:sp modelId="{297AAA5B-5908-4FB8-BEF3-E3E73DEE96AB}">
      <dsp:nvSpPr>
        <dsp:cNvPr id="0" name=""/>
        <dsp:cNvSpPr/>
      </dsp:nvSpPr>
      <dsp:spPr>
        <a:xfrm>
          <a:off x="51375" y="2422803"/>
          <a:ext cx="897334" cy="897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6EB95-A303-40BB-A64C-F1DF71D319B7}">
      <dsp:nvSpPr>
        <dsp:cNvPr id="0" name=""/>
        <dsp:cNvSpPr/>
      </dsp:nvSpPr>
      <dsp:spPr>
        <a:xfrm rot="10800000">
          <a:off x="1674648" y="1970"/>
          <a:ext cx="5371338" cy="128686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474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CHOICE</a:t>
          </a:r>
        </a:p>
      </dsp:txBody>
      <dsp:txXfrm rot="10800000">
        <a:off x="1996365" y="1970"/>
        <a:ext cx="5049621" cy="1286869"/>
      </dsp:txXfrm>
    </dsp:sp>
    <dsp:sp modelId="{CC843DC5-6AD4-4430-A2A8-6D7A1FA4F246}">
      <dsp:nvSpPr>
        <dsp:cNvPr id="0" name=""/>
        <dsp:cNvSpPr/>
      </dsp:nvSpPr>
      <dsp:spPr>
        <a:xfrm>
          <a:off x="1031213" y="1970"/>
          <a:ext cx="1286869" cy="128686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6000" b="-6000"/>
          </a:stretch>
        </a:blip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9B3E5-A094-4A16-A85F-E5DBED5E83F9}">
      <dsp:nvSpPr>
        <dsp:cNvPr id="0" name=""/>
        <dsp:cNvSpPr/>
      </dsp:nvSpPr>
      <dsp:spPr>
        <a:xfrm rot="10800000">
          <a:off x="1674648" y="1672981"/>
          <a:ext cx="5371338" cy="1286869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474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ADHERENCE</a:t>
          </a:r>
        </a:p>
      </dsp:txBody>
      <dsp:txXfrm rot="10800000">
        <a:off x="1996365" y="1672981"/>
        <a:ext cx="5049621" cy="1286869"/>
      </dsp:txXfrm>
    </dsp:sp>
    <dsp:sp modelId="{FA17BB4A-30D9-4021-8884-82D8278C1DAB}">
      <dsp:nvSpPr>
        <dsp:cNvPr id="0" name=""/>
        <dsp:cNvSpPr/>
      </dsp:nvSpPr>
      <dsp:spPr>
        <a:xfrm>
          <a:off x="1031213" y="1672981"/>
          <a:ext cx="1286869" cy="128686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A751C-45AE-4185-AAAC-F63C8F9DFD34}">
      <dsp:nvSpPr>
        <dsp:cNvPr id="0" name=""/>
        <dsp:cNvSpPr/>
      </dsp:nvSpPr>
      <dsp:spPr>
        <a:xfrm rot="10800000">
          <a:off x="1674648" y="3343991"/>
          <a:ext cx="5371338" cy="1286869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7474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ACCURATE REPORTING</a:t>
          </a:r>
        </a:p>
      </dsp:txBody>
      <dsp:txXfrm rot="10800000">
        <a:off x="1996365" y="3343991"/>
        <a:ext cx="5049621" cy="1286869"/>
      </dsp:txXfrm>
    </dsp:sp>
    <dsp:sp modelId="{5F0453D0-3DF7-4C69-A077-85EDDF5A5334}">
      <dsp:nvSpPr>
        <dsp:cNvPr id="0" name=""/>
        <dsp:cNvSpPr/>
      </dsp:nvSpPr>
      <dsp:spPr>
        <a:xfrm>
          <a:off x="1031213" y="3343991"/>
          <a:ext cx="1286869" cy="128686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8000" r="-8000"/>
          </a:stretch>
        </a:blip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AFC4-1C3D-4558-9ABF-E724AED1AF91}">
      <dsp:nvSpPr>
        <dsp:cNvPr id="0" name=""/>
        <dsp:cNvSpPr/>
      </dsp:nvSpPr>
      <dsp:spPr>
        <a:xfrm rot="5400000">
          <a:off x="5782376" y="-2542070"/>
          <a:ext cx="456559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Jared Baeten, Thesla Palanee-Phillips, Nyaradzo Mgodi</a:t>
          </a:r>
        </a:p>
      </dsp:txBody>
      <dsp:txXfrm rot="-5400000">
        <a:off x="3182112" y="80481"/>
        <a:ext cx="5634801" cy="411985"/>
      </dsp:txXfrm>
    </dsp:sp>
    <dsp:sp modelId="{1E9250C3-9ACC-4973-B4FA-766B04EBD0EC}">
      <dsp:nvSpPr>
        <dsp:cNvPr id="0" name=""/>
        <dsp:cNvSpPr/>
      </dsp:nvSpPr>
      <dsp:spPr>
        <a:xfrm>
          <a:off x="0" y="1124"/>
          <a:ext cx="3182112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Protocol Chairs:</a:t>
          </a:r>
          <a:endParaRPr lang="en-US" sz="2700" kern="1200" dirty="0"/>
        </a:p>
      </dsp:txBody>
      <dsp:txXfrm>
        <a:off x="27859" y="28983"/>
        <a:ext cx="3126394" cy="514981"/>
      </dsp:txXfrm>
    </dsp:sp>
    <dsp:sp modelId="{819A6FFC-DAB3-46B5-8579-35CADEA49D1B}">
      <dsp:nvSpPr>
        <dsp:cNvPr id="0" name=""/>
        <dsp:cNvSpPr/>
      </dsp:nvSpPr>
      <dsp:spPr>
        <a:xfrm rot="5400000">
          <a:off x="5417970" y="-1641711"/>
          <a:ext cx="1161903" cy="5646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Ashley Mayo </a:t>
          </a:r>
          <a:r>
            <a:rPr lang="en-US" sz="1600" kern="1200" dirty="0"/>
            <a:t>(MRC/Wits RHI)</a:t>
          </a:r>
          <a:r>
            <a:rPr lang="en-US" sz="2000" kern="1200" dirty="0"/>
            <a:t>, Rachel Scheckter </a:t>
          </a:r>
          <a:r>
            <a:rPr lang="en-US" sz="1600" kern="1200" dirty="0"/>
            <a:t>(Uganda/</a:t>
          </a:r>
          <a:r>
            <a:rPr lang="en-US" sz="1600" kern="1200" dirty="0" err="1"/>
            <a:t>Zim</a:t>
          </a:r>
          <a:r>
            <a:rPr lang="en-US" sz="1600" kern="1200" dirty="0"/>
            <a:t>/Cape Town)</a:t>
          </a:r>
          <a:r>
            <a:rPr lang="en-US" sz="2000" kern="1200" dirty="0"/>
            <a:t>, Morgan Garcia </a:t>
          </a:r>
          <a:r>
            <a:rPr lang="en-US" sz="1600" kern="1200" dirty="0"/>
            <a:t>(eThekwini/Lilongwe/Blantyre)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Community Team: Rhonda White, Jontraye Davis</a:t>
          </a:r>
        </a:p>
      </dsp:txBody>
      <dsp:txXfrm rot="-5400000">
        <a:off x="3175900" y="657078"/>
        <a:ext cx="5589325" cy="1048465"/>
      </dsp:txXfrm>
    </dsp:sp>
    <dsp:sp modelId="{876F93D7-CEBB-4615-95A6-B0EED66237FF}">
      <dsp:nvSpPr>
        <dsp:cNvPr id="0" name=""/>
        <dsp:cNvSpPr/>
      </dsp:nvSpPr>
      <dsp:spPr>
        <a:xfrm>
          <a:off x="0" y="895960"/>
          <a:ext cx="3175899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FHI 360:</a:t>
          </a:r>
          <a:endParaRPr lang="en-US" sz="2700" kern="1200" dirty="0"/>
        </a:p>
      </dsp:txBody>
      <dsp:txXfrm>
        <a:off x="27859" y="923819"/>
        <a:ext cx="3120181" cy="514981"/>
      </dsp:txXfrm>
    </dsp:sp>
    <dsp:sp modelId="{A514F62A-BDB6-4F3F-BC31-AE75AE6AA6D2}">
      <dsp:nvSpPr>
        <dsp:cNvPr id="0" name=""/>
        <dsp:cNvSpPr/>
      </dsp:nvSpPr>
      <dsp:spPr>
        <a:xfrm rot="5400000">
          <a:off x="5782376" y="-752396"/>
          <a:ext cx="456559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Ted Livant, Urvi Parikh</a:t>
          </a:r>
        </a:p>
      </dsp:txBody>
      <dsp:txXfrm rot="-5400000">
        <a:off x="3182112" y="1870155"/>
        <a:ext cx="5634801" cy="411985"/>
      </dsp:txXfrm>
    </dsp:sp>
    <dsp:sp modelId="{4B36292F-D963-4FA4-8B8F-81F4D8B82EC2}">
      <dsp:nvSpPr>
        <dsp:cNvPr id="0" name=""/>
        <dsp:cNvSpPr/>
      </dsp:nvSpPr>
      <dsp:spPr>
        <a:xfrm>
          <a:off x="0" y="1790797"/>
          <a:ext cx="3182112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MTN LC:</a:t>
          </a:r>
          <a:endParaRPr lang="en-US" sz="2700" kern="1200" dirty="0"/>
        </a:p>
      </dsp:txBody>
      <dsp:txXfrm>
        <a:off x="27859" y="1818656"/>
        <a:ext cx="3126394" cy="514981"/>
      </dsp:txXfrm>
    </dsp:sp>
    <dsp:sp modelId="{86349765-B5B6-4A37-B033-6A05C7496D0B}">
      <dsp:nvSpPr>
        <dsp:cNvPr id="0" name=""/>
        <dsp:cNvSpPr/>
      </dsp:nvSpPr>
      <dsp:spPr>
        <a:xfrm rot="5400000">
          <a:off x="5782376" y="-180994"/>
          <a:ext cx="456559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Cindy Jacobson, Lindsay </a:t>
          </a:r>
          <a:r>
            <a:rPr lang="en-US" sz="2000" kern="1200" dirty="0" err="1"/>
            <a:t>Kramzer</a:t>
          </a:r>
          <a:endParaRPr lang="en-US" sz="2000" kern="1200" dirty="0"/>
        </a:p>
      </dsp:txBody>
      <dsp:txXfrm rot="-5400000">
        <a:off x="3182112" y="2441557"/>
        <a:ext cx="5634801" cy="411985"/>
      </dsp:txXfrm>
    </dsp:sp>
    <dsp:sp modelId="{C7FDF92E-7FEB-4BA8-90D0-199472E8324D}">
      <dsp:nvSpPr>
        <dsp:cNvPr id="0" name=""/>
        <dsp:cNvSpPr/>
      </dsp:nvSpPr>
      <dsp:spPr>
        <a:xfrm>
          <a:off x="0" y="2362198"/>
          <a:ext cx="3182112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MTN Pharmacy:</a:t>
          </a:r>
          <a:endParaRPr lang="en-US" sz="2700" kern="1200" dirty="0"/>
        </a:p>
      </dsp:txBody>
      <dsp:txXfrm>
        <a:off x="27859" y="2390057"/>
        <a:ext cx="3126394" cy="514981"/>
      </dsp:txXfrm>
    </dsp:sp>
    <dsp:sp modelId="{2200F041-4B64-455D-8421-F5E93CFCEE08}">
      <dsp:nvSpPr>
        <dsp:cNvPr id="0" name=""/>
        <dsp:cNvSpPr/>
      </dsp:nvSpPr>
      <dsp:spPr>
        <a:xfrm rot="5400000">
          <a:off x="5710734" y="436963"/>
          <a:ext cx="576374" cy="5646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Jennifer Berthiaume, Melissa </a:t>
          </a:r>
          <a:r>
            <a:rPr lang="en-US" sz="2000" kern="1200" dirty="0" err="1"/>
            <a:t>Peda</a:t>
          </a:r>
          <a:endParaRPr lang="en-US" sz="2000" kern="1200" dirty="0"/>
        </a:p>
      </dsp:txBody>
      <dsp:txXfrm rot="-5400000">
        <a:off x="3175899" y="2999934"/>
        <a:ext cx="5617908" cy="520102"/>
      </dsp:txXfrm>
    </dsp:sp>
    <dsp:sp modelId="{56A2721B-69C2-4996-A1F0-B8193634CA69}">
      <dsp:nvSpPr>
        <dsp:cNvPr id="0" name=""/>
        <dsp:cNvSpPr/>
      </dsp:nvSpPr>
      <dsp:spPr>
        <a:xfrm>
          <a:off x="0" y="2974640"/>
          <a:ext cx="3175899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SCHARP:</a:t>
          </a:r>
          <a:endParaRPr lang="en-US" sz="2700" kern="1200" dirty="0"/>
        </a:p>
      </dsp:txBody>
      <dsp:txXfrm>
        <a:off x="27859" y="3002499"/>
        <a:ext cx="3120181" cy="514981"/>
      </dsp:txXfrm>
    </dsp:sp>
    <dsp:sp modelId="{46DAF391-513D-47EF-8FDD-420EC805FEAF}">
      <dsp:nvSpPr>
        <dsp:cNvPr id="0" name=""/>
        <dsp:cNvSpPr/>
      </dsp:nvSpPr>
      <dsp:spPr>
        <a:xfrm rot="5400000">
          <a:off x="5703573" y="1066502"/>
          <a:ext cx="590696" cy="5646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Ariana Katz, Kenneth Ngure, Ariane van der Straten, Ivan Balan</a:t>
          </a:r>
        </a:p>
      </dsp:txBody>
      <dsp:txXfrm rot="-5400000">
        <a:off x="3175900" y="3623011"/>
        <a:ext cx="5617209" cy="533026"/>
      </dsp:txXfrm>
    </dsp:sp>
    <dsp:sp modelId="{6CDC8071-C4A9-4A9C-ADC7-D6CC14AE106D}">
      <dsp:nvSpPr>
        <dsp:cNvPr id="0" name=""/>
        <dsp:cNvSpPr/>
      </dsp:nvSpPr>
      <dsp:spPr>
        <a:xfrm>
          <a:off x="0" y="3604174"/>
          <a:ext cx="3175899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Behavioral:</a:t>
          </a:r>
          <a:endParaRPr lang="en-US" sz="2700" kern="1200" dirty="0"/>
        </a:p>
      </dsp:txBody>
      <dsp:txXfrm>
        <a:off x="27859" y="3632033"/>
        <a:ext cx="3120181" cy="514981"/>
      </dsp:txXfrm>
    </dsp:sp>
    <dsp:sp modelId="{647CE52D-0CEB-471B-A616-9332D086359D}">
      <dsp:nvSpPr>
        <dsp:cNvPr id="0" name=""/>
        <dsp:cNvSpPr/>
      </dsp:nvSpPr>
      <dsp:spPr>
        <a:xfrm rot="5400000">
          <a:off x="5782376" y="1670214"/>
          <a:ext cx="456559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Judy Jones, Luis Duran</a:t>
          </a:r>
        </a:p>
      </dsp:txBody>
      <dsp:txXfrm rot="-5400000">
        <a:off x="3182112" y="4292766"/>
        <a:ext cx="5634801" cy="411985"/>
      </dsp:txXfrm>
    </dsp:sp>
    <dsp:sp modelId="{05E95A3C-93A8-4F2E-8C62-98C457F99064}">
      <dsp:nvSpPr>
        <dsp:cNvPr id="0" name=""/>
        <dsp:cNvSpPr/>
      </dsp:nvSpPr>
      <dsp:spPr>
        <a:xfrm>
          <a:off x="0" y="4213408"/>
          <a:ext cx="3182112" cy="570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Pitt LOC/Regulatory:</a:t>
          </a:r>
          <a:endParaRPr lang="en-US" sz="2700" kern="1200" dirty="0"/>
        </a:p>
      </dsp:txBody>
      <dsp:txXfrm>
        <a:off x="27859" y="4241267"/>
        <a:ext cx="3126394" cy="51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416" y="0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t" anchorCtr="0" compatLnSpc="1">
            <a:prstTxWarp prst="textNoShape">
              <a:avLst/>
            </a:prstTxWarp>
          </a:bodyPr>
          <a:lstStyle>
            <a:lvl1pPr algn="r"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3009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defTabSz="93866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416" y="8903009"/>
            <a:ext cx="3056255" cy="4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22" tIns="46961" rIns="93922" bIns="46961" numCol="1" anchor="b" anchorCtr="0" compatLnSpc="1">
            <a:prstTxWarp prst="textNoShape">
              <a:avLst/>
            </a:prstTxWarp>
          </a:bodyPr>
          <a:lstStyle>
            <a:lvl1pPr algn="r" defTabSz="938666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416" y="0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4850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168" y="4452306"/>
            <a:ext cx="5642928" cy="4216709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3009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416" y="8903009"/>
            <a:ext cx="3056255" cy="467989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60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A29A1F-A4BA-465A-A55F-53786F2072D2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16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666" y="3268669"/>
            <a:ext cx="6817071" cy="30969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21" tIns="46461" rIns="92921" bIns="46461"/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19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42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0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A29A1F-A4BA-465A-A55F-53786F2072D2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20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7350" y="515938"/>
            <a:ext cx="3441700" cy="2581275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666" y="3268669"/>
            <a:ext cx="6817071" cy="309698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21" tIns="46461" rIns="92921" bIns="46461"/>
          <a:lstStyle/>
          <a:p>
            <a:pPr eaLnBrk="1" hangingPunct="1"/>
            <a:endParaRPr lang="en-GB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5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702" indent="-172702" eaLnBrk="0" fontAlgn="base" hangingPunct="0">
              <a:lnSpc>
                <a:spcPts val="2015"/>
              </a:lnSpc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62593" indent="-293305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73219" indent="-23464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42507" indent="-23464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111795" indent="-234643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81082" indent="-234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050370" indent="-234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519658" indent="-234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988946" indent="-2346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8FC265F-4346-46A0-868E-E462CDBF5E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0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A29A1F-A4BA-465A-A55F-53786F2072D2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/>
              <a:t>22</a:t>
            </a:fld>
            <a:endParaRPr lang="en-US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0700"/>
            <a:ext cx="3467100" cy="2601913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246" y="3295462"/>
            <a:ext cx="6858752" cy="312236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99" tIns="46800" rIns="93599" bIns="46800"/>
          <a:lstStyle/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34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</a:t>
            </a:r>
            <a:r>
              <a:rPr lang="en-US" baseline="0" dirty="0"/>
              <a:t> open-label follow-on trials to IPM 027 and MTN-020 that are planned are IPM 032 (DREAM) and MTN-025 (HOPE)</a:t>
            </a:r>
          </a:p>
          <a:p>
            <a:endParaRPr lang="en-US" baseline="0" dirty="0"/>
          </a:p>
          <a:p>
            <a:r>
              <a:rPr lang="en-US" baseline="0" dirty="0"/>
              <a:t>As can be seen from this slide, the designs of the two trials are similar:</a:t>
            </a:r>
          </a:p>
          <a:p>
            <a:endParaRPr lang="en-US" baseline="0" dirty="0"/>
          </a:p>
          <a:p>
            <a:r>
              <a:rPr lang="en-US" baseline="0" dirty="0"/>
              <a:t> - both will be evaluating the long-term safety of and adherence to ring use</a:t>
            </a:r>
          </a:p>
          <a:p>
            <a:r>
              <a:rPr lang="en-US" baseline="0" dirty="0"/>
              <a:t> - both are open-label (all participants who participated in IPM 027 and MTN-020 will be offered enrolment in these two trials)</a:t>
            </a:r>
          </a:p>
          <a:p>
            <a:r>
              <a:rPr lang="en-US" baseline="0" dirty="0"/>
              <a:t> - the planned follow-up schedule for the 2 trials is m</a:t>
            </a:r>
            <a:r>
              <a:rPr lang="en-US" dirty="0"/>
              <a:t>onthly run-in visits for the first 3</a:t>
            </a:r>
            <a:r>
              <a:rPr lang="en-US" baseline="0" dirty="0"/>
              <a:t> </a:t>
            </a:r>
            <a:r>
              <a:rPr lang="en-US" dirty="0"/>
              <a:t>months, and then moving to quarterly visits, when 2 additional rings will be dispensed at each visit. This visit schedule is anticipated to mimic the “real-world” situation after roll-out.</a:t>
            </a:r>
            <a:endParaRPr lang="en-US" baseline="0" dirty="0"/>
          </a:p>
          <a:p>
            <a:r>
              <a:rPr lang="en-US" baseline="0" dirty="0"/>
              <a:t>- Women will use the rings for approximately 1 year, with the option to extend.</a:t>
            </a: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D6F40-8151-40DA-94EF-2FB20C78610E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41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1641-9FD0-4216-B060-4FE1EBA47BE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1977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1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Adherence</a:t>
            </a:r>
            <a:r>
              <a:rPr lang="en-US" baseline="0" dirty="0"/>
              <a:t> efficacy results to be presented at AIDS 2016 next week, and it gets even better!</a:t>
            </a:r>
          </a:p>
          <a:p>
            <a:pPr lvl="0"/>
            <a:r>
              <a:rPr lang="en-US" dirty="0"/>
              <a:t>The Ring Study had similar results to ASPIRE:</a:t>
            </a:r>
          </a:p>
          <a:p>
            <a:pPr lvl="1"/>
            <a:r>
              <a:rPr lang="en-US" sz="2800" dirty="0"/>
              <a:t>There were no safety concerns</a:t>
            </a:r>
          </a:p>
          <a:p>
            <a:pPr lvl="1"/>
            <a:r>
              <a:rPr lang="en-US" sz="2800" dirty="0"/>
              <a:t>Overall, the dapivirine vaginal ring resulted in a 31% reduction in the rate of HIV acquisition, compared to placebo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64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911641-9FD0-4216-B060-4FE1EBA47BE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6421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7CD40D7-86E9-44F1-9583-33EAD17F5ED2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760" indent="-36576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 core principle of ethical conduct of biomedical HIV prevention research is the provision of access to proven products in the immediate post-trial period.</a:t>
            </a:r>
          </a:p>
          <a:p>
            <a:pPr marL="365760" indent="-365760"/>
            <a:r>
              <a:rPr lang="en-US" alt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There is an obligation for former participants to have the opportunity to access the dapivirine vaginal ring.  As the ring is not yet licensed, access must be provided through a research protocol.  </a:t>
            </a:r>
          </a:p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702" indent="-17270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E6DD4-2F0D-46A2-9AFF-98A4CA47D2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7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0088"/>
            <a:ext cx="4656138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4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51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A29A1F-A4BA-465A-A55F-53786F2072D2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3225" y="520700"/>
            <a:ext cx="3467100" cy="2601913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246" y="3295462"/>
            <a:ext cx="6858752" cy="312236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599" tIns="46800" rIns="93599" bIns="46800"/>
          <a:lstStyle/>
          <a:p>
            <a:pPr eaLnBrk="1" hangingPunct="1"/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1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478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1558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019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4268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82453"/>
            <a:ext cx="4040188" cy="4287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4268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82453"/>
            <a:ext cx="4041775" cy="42873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548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302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934FC-99B5-4E30-BFB3-F3921F885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7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057C49-E88D-4265-9C05-DA02514295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CF999-8D99-4A4C-8E50-A14C4A7A7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7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E286D-8483-43FE-B2F9-994A1F5523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0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08C21-A703-461D-86C6-E7436335E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1A89F-B67A-48B0-A225-232D2A010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5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9D1A7-F6F8-4774-9225-B47BC523F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92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19648-0398-491A-AD1F-79FD1EA61C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367CD-E582-4C84-B8EA-7241742F8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30A96-82EF-43E0-B901-DCAB0AF23C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0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36C4-8B20-4768-8676-ED9EF789C2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0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2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83B8DA-9A76-4347-8A4B-8A2EDE2DDA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MTN-025/HOPE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284396"/>
            <a:ext cx="6400800" cy="2268804"/>
          </a:xfrm>
        </p:spPr>
        <p:txBody>
          <a:bodyPr/>
          <a:lstStyle/>
          <a:p>
            <a:pPr eaLnBrk="1" hangingPunct="1"/>
            <a:r>
              <a:rPr lang="en-US" sz="3600" b="1" i="1" dirty="0"/>
              <a:t>HIV Open-Label Prevention Extension (HOPE/MTN-025)</a:t>
            </a:r>
          </a:p>
          <a:p>
            <a:pPr eaLnBrk="1" hangingPunct="1"/>
            <a:r>
              <a:rPr lang="en-US" sz="3600" b="1" i="1" dirty="0"/>
              <a:t>Protocol Summary</a:t>
            </a:r>
            <a:endParaRPr lang="en-US" altLang="en-US" sz="3600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1720"/>
            <a:ext cx="2773679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4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altLang="en-US" b="1" dirty="0"/>
              <a:t>From ASPIRE to HOPE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01696"/>
            <a:ext cx="8610600" cy="1052596"/>
          </a:xfrm>
          <a:noFill/>
        </p:spPr>
        <p:txBody>
          <a:bodyPr wrap="square">
            <a:spAutoFit/>
          </a:bodyPr>
          <a:lstStyle/>
          <a:p>
            <a:pPr marL="365751" indent="-365751"/>
            <a:r>
              <a:rPr lang="en-US" sz="2400" dirty="0">
                <a:latin typeface="+mj-lt"/>
                <a:cs typeface="Arial" panose="020B0604020202020204" pitchFamily="34" charset="0"/>
              </a:rPr>
              <a:t>ASPIRE &amp; HOPE are different studies and we must think of them differently: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200" dirty="0">
              <a:latin typeface="+mj-lt"/>
            </a:endParaRPr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7220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990652"/>
              </p:ext>
            </p:extLst>
          </p:nvPr>
        </p:nvGraphicFramePr>
        <p:xfrm>
          <a:off x="375557" y="2616200"/>
          <a:ext cx="8566832" cy="4127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183">
                  <a:extLst>
                    <a:ext uri="{9D8B030D-6E8A-4147-A177-3AD203B41FA5}">
                      <a16:colId xmlns:a16="http://schemas.microsoft.com/office/drawing/2014/main" val="2160469330"/>
                    </a:ext>
                  </a:extLst>
                </a:gridCol>
                <a:gridCol w="3612519">
                  <a:extLst>
                    <a:ext uri="{9D8B030D-6E8A-4147-A177-3AD203B41FA5}">
                      <a16:colId xmlns:a16="http://schemas.microsoft.com/office/drawing/2014/main" val="41943030"/>
                    </a:ext>
                  </a:extLst>
                </a:gridCol>
                <a:gridCol w="3630130">
                  <a:extLst>
                    <a:ext uri="{9D8B030D-6E8A-4147-A177-3AD203B41FA5}">
                      <a16:colId xmlns:a16="http://schemas.microsoft.com/office/drawing/2014/main" val="325630116"/>
                    </a:ext>
                  </a:extLst>
                </a:gridCol>
              </a:tblGrid>
              <a:tr h="4955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ASPIRE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4935502"/>
                  </a:ext>
                </a:extLst>
              </a:tr>
              <a:tr h="692443">
                <a:tc>
                  <a:txBody>
                    <a:bodyPr/>
                    <a:lstStyle/>
                    <a:p>
                      <a:r>
                        <a:rPr lang="en-US" sz="2400" dirty="0"/>
                        <a:t>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Randomized,</a:t>
                      </a:r>
                      <a:r>
                        <a:rPr lang="en-US" sz="2400" baseline="0" dirty="0"/>
                        <a:t> blinded trial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Open-label trial</a:t>
                      </a:r>
                    </a:p>
                    <a:p>
                      <a:pPr algn="ctr"/>
                      <a:r>
                        <a:rPr lang="en-US" sz="1300" dirty="0"/>
                        <a:t>w/ no randomization</a:t>
                      </a:r>
                      <a:r>
                        <a:rPr lang="en-US" sz="1300" baseline="0" dirty="0"/>
                        <a:t> or blinding</a:t>
                      </a:r>
                      <a:endParaRPr lang="en-US" sz="13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46383659"/>
                  </a:ext>
                </a:extLst>
              </a:tr>
              <a:tr h="495571">
                <a:tc>
                  <a:txBody>
                    <a:bodyPr/>
                    <a:lstStyle/>
                    <a:p>
                      <a:r>
                        <a:rPr lang="en-US" sz="2400" dirty="0"/>
                        <a:t>Placebo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79310323"/>
                  </a:ext>
                </a:extLst>
              </a:tr>
              <a:tr h="1221957">
                <a:tc>
                  <a:txBody>
                    <a:bodyPr/>
                    <a:lstStyle/>
                    <a:p>
                      <a:r>
                        <a:rPr lang="en-US" sz="2400" dirty="0"/>
                        <a:t>Product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Unproven efficacy, may</a:t>
                      </a:r>
                      <a:r>
                        <a:rPr lang="en-US" sz="2400" baseline="0" dirty="0"/>
                        <a:t> be</a:t>
                      </a:r>
                      <a:r>
                        <a:rPr lang="en-US" sz="2400" dirty="0"/>
                        <a:t> placebo, unproven safety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Proven to prevent</a:t>
                      </a:r>
                      <a:r>
                        <a:rPr lang="en-US" sz="2400" baseline="0" dirty="0"/>
                        <a:t> HIV, proven safe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1294600"/>
                  </a:ext>
                </a:extLst>
              </a:tr>
              <a:tr h="1221957">
                <a:tc>
                  <a:txBody>
                    <a:bodyPr/>
                    <a:lstStyle/>
                    <a:p>
                      <a:r>
                        <a:rPr lang="en-US" sz="2400" dirty="0"/>
                        <a:t>Goal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Determine whether the ring was effective</a:t>
                      </a:r>
                      <a:r>
                        <a:rPr lang="en-US" sz="2400" baseline="0" dirty="0"/>
                        <a:t> and safe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Show</a:t>
                      </a:r>
                      <a:r>
                        <a:rPr lang="en-US" sz="2400" baseline="0" dirty="0"/>
                        <a:t> whether women will use the ring, when given the opportunity</a:t>
                      </a:r>
                      <a:endParaRPr lang="en-U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9678854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044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altLang="en-US" b="1" dirty="0"/>
              <a:t>From ASPIRE to HOPE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01696"/>
            <a:ext cx="8610600" cy="683264"/>
          </a:xfrm>
          <a:noFill/>
        </p:spPr>
        <p:txBody>
          <a:bodyPr wrap="square">
            <a:spAutoFit/>
          </a:bodyPr>
          <a:lstStyle/>
          <a:p>
            <a:pPr marL="365751" indent="-365751"/>
            <a:r>
              <a:rPr lang="en-US" sz="2400" dirty="0">
                <a:latin typeface="+mj-lt"/>
                <a:cs typeface="Arial" panose="020B0604020202020204" pitchFamily="34" charset="0"/>
              </a:rPr>
              <a:t>Even our Big 5 are different!</a:t>
            </a: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200" dirty="0">
              <a:latin typeface="+mj-lt"/>
            </a:endParaRPr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7220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80282"/>
              </p:ext>
            </p:extLst>
          </p:nvPr>
        </p:nvGraphicFramePr>
        <p:xfrm>
          <a:off x="616100" y="2199173"/>
          <a:ext cx="7987999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712">
                  <a:extLst>
                    <a:ext uri="{9D8B030D-6E8A-4147-A177-3AD203B41FA5}">
                      <a16:colId xmlns:a16="http://schemas.microsoft.com/office/drawing/2014/main" val="2160469330"/>
                    </a:ext>
                  </a:extLst>
                </a:gridCol>
                <a:gridCol w="3368433">
                  <a:extLst>
                    <a:ext uri="{9D8B030D-6E8A-4147-A177-3AD203B41FA5}">
                      <a16:colId xmlns:a16="http://schemas.microsoft.com/office/drawing/2014/main" val="41943030"/>
                    </a:ext>
                  </a:extLst>
                </a:gridCol>
                <a:gridCol w="3384854">
                  <a:extLst>
                    <a:ext uri="{9D8B030D-6E8A-4147-A177-3AD203B41FA5}">
                      <a16:colId xmlns:a16="http://schemas.microsoft.com/office/drawing/2014/main" val="325630116"/>
                    </a:ext>
                  </a:extLst>
                </a:gridCol>
              </a:tblGrid>
              <a:tr h="2648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ASPIRE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935502"/>
                  </a:ext>
                </a:extLst>
              </a:tr>
              <a:tr h="570864">
                <a:tc>
                  <a:txBody>
                    <a:bodyPr/>
                    <a:lstStyle/>
                    <a:p>
                      <a:r>
                        <a:rPr lang="en-US" dirty="0"/>
                        <a:t>Accrual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  <a:r>
                        <a:rPr lang="en-US" baseline="0" dirty="0"/>
                        <a:t>ocus on “right” participants for an RCT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Offer</a:t>
                      </a:r>
                      <a:r>
                        <a:rPr lang="en-US" baseline="0" dirty="0"/>
                        <a:t> the option to participate to every eligible woman from ASPIRE </a:t>
                      </a:r>
                    </a:p>
                    <a:p>
                      <a:pPr algn="ctr"/>
                      <a:r>
                        <a:rPr lang="en-US" sz="1000" baseline="0" dirty="0"/>
                        <a:t>(but </a:t>
                      </a:r>
                      <a:r>
                        <a:rPr lang="en-US" sz="1000" u="sng" baseline="0" dirty="0"/>
                        <a:t>no recruitment target</a:t>
                      </a:r>
                      <a:r>
                        <a:rPr lang="en-US" sz="1000" baseline="0" dirty="0"/>
                        <a:t>)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383659"/>
                  </a:ext>
                </a:extLst>
              </a:tr>
              <a:tr h="264842">
                <a:tc>
                  <a:txBody>
                    <a:bodyPr/>
                    <a:lstStyle/>
                    <a:p>
                      <a:r>
                        <a:rPr lang="en-US" dirty="0"/>
                        <a:t>Retention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Still 95%+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10323"/>
                  </a:ext>
                </a:extLst>
              </a:tr>
              <a:tr h="570864">
                <a:tc>
                  <a:txBody>
                    <a:bodyPr/>
                    <a:lstStyle/>
                    <a:p>
                      <a:r>
                        <a:rPr lang="en-US" dirty="0"/>
                        <a:t>Adherence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 high</a:t>
                      </a:r>
                      <a:r>
                        <a:rPr lang="en-US" baseline="0" dirty="0"/>
                        <a:t> as possible</a:t>
                      </a:r>
                    </a:p>
                    <a:p>
                      <a:pPr algn="ctr"/>
                      <a:r>
                        <a:rPr lang="en-US" sz="1000" baseline="0" dirty="0"/>
                        <a:t>(but unknown efficacy, safety, and might be placebo)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Choice</a:t>
                      </a:r>
                      <a:r>
                        <a:rPr lang="en-US" u="none" baseline="0" dirty="0"/>
                        <a:t> to use ring (or not)</a:t>
                      </a:r>
                    </a:p>
                    <a:p>
                      <a:pPr algn="ctr"/>
                      <a:r>
                        <a:rPr lang="en-US" u="none" baseline="0" dirty="0"/>
                        <a:t>When chosen, as high as possible &amp; accurate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4600"/>
                  </a:ext>
                </a:extLst>
              </a:tr>
              <a:tr h="438105">
                <a:tc>
                  <a:txBody>
                    <a:bodyPr/>
                    <a:lstStyle/>
                    <a:p>
                      <a:r>
                        <a:rPr lang="en-US" dirty="0"/>
                        <a:t>Clinical</a:t>
                      </a:r>
                      <a:r>
                        <a:rPr lang="en-US" baseline="0" dirty="0"/>
                        <a:t> &amp; lab safety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</a:t>
                      </a:r>
                      <a:r>
                        <a:rPr lang="en-US" baseline="0" dirty="0"/>
                        <a:t> = co-primary outcome of the study &amp; 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 = key outcome of the study but proven</a:t>
                      </a:r>
                      <a:r>
                        <a:rPr lang="en-US" baseline="0" dirty="0"/>
                        <a:t> safe in ASPIRE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788542"/>
                  </a:ext>
                </a:extLst>
              </a:tr>
              <a:tr h="438105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</a:t>
                      </a:r>
                      <a:r>
                        <a:rPr lang="en-US" baseline="0" dirty="0"/>
                        <a:t> important for this pivotal trial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Still important.</a:t>
                      </a:r>
                    </a:p>
                    <a:p>
                      <a:pPr algn="ctr"/>
                      <a:r>
                        <a:rPr lang="en-US" dirty="0"/>
                        <a:t>Plus,</a:t>
                      </a:r>
                      <a:r>
                        <a:rPr lang="en-US" baseline="0" dirty="0"/>
                        <a:t> new data system!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74225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4498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HOPE Messaging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8077200" cy="46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8498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7220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3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1143000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 </a:t>
            </a:r>
            <a:r>
              <a:rPr lang="en-US" sz="3600" b="1" dirty="0"/>
              <a:t>Options in HIV Prevention: </a:t>
            </a:r>
            <a:br>
              <a:rPr lang="en-US" sz="3600" dirty="0"/>
            </a:br>
            <a:r>
              <a:rPr lang="en-US" sz="3600" b="1" dirty="0"/>
              <a:t>A Client-Centered Counseling Approach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7" r="37585"/>
          <a:stretch/>
        </p:blipFill>
        <p:spPr>
          <a:xfrm>
            <a:off x="3200400" y="2514600"/>
            <a:ext cx="2489200" cy="20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381000" y="2057400"/>
            <a:ext cx="1981200" cy="685800"/>
          </a:xfrm>
          <a:prstGeom prst="wedgeRoundRectCallout">
            <a:avLst>
              <a:gd name="adj1" fmla="val 87754"/>
              <a:gd name="adj2" fmla="val 46877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ring consistently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3400" y="3048000"/>
            <a:ext cx="1828800" cy="762000"/>
          </a:xfrm>
          <a:prstGeom prst="wedgeRoundRectCallout">
            <a:avLst>
              <a:gd name="adj1" fmla="val 83369"/>
              <a:gd name="adj2" fmla="val -41463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condoms consistently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219200" y="5410200"/>
            <a:ext cx="2057400" cy="838200"/>
          </a:xfrm>
          <a:prstGeom prst="wedgeRoundRectCallout">
            <a:avLst>
              <a:gd name="adj1" fmla="val 54330"/>
              <a:gd name="adj2" fmla="val -123825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 oral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505200" y="5562600"/>
            <a:ext cx="2590800" cy="990600"/>
          </a:xfrm>
          <a:prstGeom prst="wedgeRoundRectCallout">
            <a:avLst>
              <a:gd name="adj1" fmla="val -28023"/>
              <a:gd name="adj2" fmla="val -142628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Reduce your number of sex partners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5486400"/>
            <a:ext cx="2362200" cy="914400"/>
          </a:xfrm>
          <a:prstGeom prst="wedgeRoundRectCallout">
            <a:avLst>
              <a:gd name="adj1" fmla="val -79657"/>
              <a:gd name="adj2" fmla="val -127243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Engage in lower-risk sexual </a:t>
            </a:r>
            <a:r>
              <a:rPr lang="en-US" dirty="0" err="1"/>
              <a:t>behaviours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4191000"/>
            <a:ext cx="2057400" cy="838200"/>
          </a:xfrm>
          <a:prstGeom prst="wedgeRoundRectCallout">
            <a:avLst>
              <a:gd name="adj1" fmla="val -76534"/>
              <a:gd name="adj2" fmla="val -107663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Get treatment for STIs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2971800"/>
            <a:ext cx="2133600" cy="914400"/>
          </a:xfrm>
          <a:prstGeom prst="wedgeRoundRectCallout">
            <a:avLst>
              <a:gd name="adj1" fmla="val -85588"/>
              <a:gd name="adj2" fmla="val -9885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Encourage partner to get tested for HIV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4114800"/>
            <a:ext cx="1981200" cy="1066800"/>
          </a:xfrm>
          <a:prstGeom prst="wedgeRoundRectCallout">
            <a:avLst>
              <a:gd name="adj1" fmla="val 83369"/>
              <a:gd name="adj2" fmla="val -41463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Encourage partner to get circumcised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553200" y="1828800"/>
            <a:ext cx="2133600" cy="914400"/>
          </a:xfrm>
          <a:prstGeom prst="wedgeRoundRectCallout">
            <a:avLst>
              <a:gd name="adj1" fmla="val -82413"/>
              <a:gd name="adj2" fmla="val 4937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your partner is HIV+, encourage ARV adherence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9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altLang="en-US" b="1" dirty="0"/>
              <a:t>Hope is Different than ASPIRE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563" y="1763378"/>
            <a:ext cx="8610600" cy="2849754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en-US" sz="24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933" dirty="0">
                <a:latin typeface="+mj-lt"/>
                <a:cs typeface="Arial" panose="020B0604020202020204" pitchFamily="34" charset="0"/>
              </a:rPr>
              <a:t>Different in:</a:t>
            </a:r>
          </a:p>
          <a:p>
            <a:pPr marL="0" indent="0" algn="ctr">
              <a:buNone/>
            </a:pPr>
            <a:r>
              <a:rPr lang="en-US" altLang="en-US" sz="2933" dirty="0">
                <a:latin typeface="+mj-lt"/>
                <a:cs typeface="Arial" panose="020B0604020202020204" pitchFamily="34" charset="0"/>
              </a:rPr>
              <a:t>How we talk about the study</a:t>
            </a:r>
          </a:p>
          <a:p>
            <a:pPr marL="0" indent="0" algn="ctr">
              <a:buNone/>
            </a:pPr>
            <a:r>
              <a:rPr lang="en-US" altLang="en-US" sz="2933" dirty="0">
                <a:latin typeface="+mj-lt"/>
                <a:cs typeface="Arial" panose="020B0604020202020204" pitchFamily="34" charset="0"/>
              </a:rPr>
              <a:t>How we counsel about choices and adherence</a:t>
            </a:r>
          </a:p>
          <a:p>
            <a:pPr marL="0" indent="0" algn="ctr">
              <a:buNone/>
            </a:pPr>
            <a:r>
              <a:rPr lang="en-US" altLang="en-US" sz="2933" dirty="0">
                <a:latin typeface="+mj-lt"/>
                <a:cs typeface="Arial" panose="020B0604020202020204" pitchFamily="34" charset="0"/>
              </a:rPr>
              <a:t>How we define </a:t>
            </a:r>
            <a:r>
              <a:rPr lang="en-US" altLang="en-US" sz="2933" u="sng" dirty="0">
                <a:latin typeface="+mj-lt"/>
                <a:cs typeface="Arial" panose="020B0604020202020204" pitchFamily="34" charset="0"/>
              </a:rPr>
              <a:t>success</a:t>
            </a:r>
            <a:r>
              <a:rPr lang="en-US" altLang="en-US" sz="2933" dirty="0">
                <a:latin typeface="+mj-lt"/>
                <a:cs typeface="Arial" panose="020B0604020202020204" pitchFamily="34" charset="0"/>
              </a:rPr>
              <a:t> in this study</a:t>
            </a:r>
          </a:p>
          <a:p>
            <a:pPr marL="0" indent="0">
              <a:buNone/>
            </a:pPr>
            <a:endParaRPr lang="en-US" altLang="en-US" sz="1200" dirty="0">
              <a:latin typeface="+mj-lt"/>
            </a:endParaRPr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7220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525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MTN-025/HOPE: </a:t>
            </a:r>
            <a:br>
              <a:rPr lang="en-US" altLang="en-US" b="1" dirty="0"/>
            </a:br>
            <a:r>
              <a:rPr lang="en-US" altLang="en-US" b="1" dirty="0"/>
              <a:t>What We Will Learn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828801"/>
            <a:ext cx="8637588" cy="4811404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dirty="0"/>
              <a:t>Whether, when offered an effective and safe product, women </a:t>
            </a:r>
            <a:r>
              <a:rPr lang="en-US" sz="2400" u="sng" dirty="0"/>
              <a:t>take up</a:t>
            </a:r>
            <a:r>
              <a:rPr lang="en-US" sz="2400" dirty="0"/>
              <a:t> the dapivirine vaginal ring, </a:t>
            </a:r>
            <a:r>
              <a:rPr lang="en-US" sz="2400" u="sng" dirty="0"/>
              <a:t>use it</a:t>
            </a:r>
            <a:r>
              <a:rPr lang="en-US" sz="2400" dirty="0"/>
              <a:t> with high adherence and safety, and </a:t>
            </a:r>
            <a:r>
              <a:rPr lang="en-US" sz="2400" u="sng" dirty="0"/>
              <a:t>achieve</a:t>
            </a:r>
            <a:r>
              <a:rPr lang="en-US" sz="2400" dirty="0"/>
              <a:t> HIV protection.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In open-label studies of </a:t>
            </a:r>
            <a:r>
              <a:rPr lang="en-US" sz="2000" dirty="0" err="1"/>
              <a:t>Truvada</a:t>
            </a:r>
            <a:r>
              <a:rPr lang="en-US" sz="2000" dirty="0"/>
              <a:t> PrEP for HIV prevention adherence and HIV protection were considerably higher than in blinded, placebo-controlled trials.  </a:t>
            </a:r>
            <a:r>
              <a:rPr lang="en-US" sz="2000" i="1" dirty="0"/>
              <a:t>This strongly suggests that adherence and HIV protection will be higher in MTN-025/HOPE than in MTN-020/ASPIRE. </a:t>
            </a:r>
            <a:endParaRPr lang="en-US" sz="2000" dirty="0"/>
          </a:p>
          <a:p>
            <a:pPr>
              <a:spcBef>
                <a:spcPts val="600"/>
              </a:spcBef>
              <a:defRPr/>
            </a:pPr>
            <a:endParaRPr lang="en-US" sz="800" dirty="0"/>
          </a:p>
          <a:p>
            <a:pPr>
              <a:spcBef>
                <a:spcPts val="600"/>
              </a:spcBef>
              <a:defRPr/>
            </a:pPr>
            <a:r>
              <a:rPr lang="en-US" sz="2400" dirty="0"/>
              <a:t>Understand acceptability and feasibility of delivery of the microbicide vaginal ring.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/>
              <a:t>A unique opportunity to deliver a microbicide and build community awareness of HIV prevention in women. </a:t>
            </a:r>
          </a:p>
          <a:p>
            <a:pPr>
              <a:spcBef>
                <a:spcPts val="600"/>
              </a:spcBef>
              <a:defRPr/>
            </a:pPr>
            <a:endParaRPr lang="en-US" sz="2400" dirty="0"/>
          </a:p>
          <a:p>
            <a:pPr>
              <a:spcBef>
                <a:spcPts val="600"/>
              </a:spcBef>
              <a:defRPr/>
            </a:pPr>
            <a:endParaRPr lang="en-ZA" sz="1400" dirty="0"/>
          </a:p>
          <a:p>
            <a:pPr lvl="1">
              <a:spcBef>
                <a:spcPts val="0"/>
              </a:spcBef>
              <a:defRPr/>
            </a:pPr>
            <a:endParaRPr lang="en-ZA" sz="2000" dirty="0"/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8498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7220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561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77584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MTN-025/HOPE Objectives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8300"/>
            <a:ext cx="8305800" cy="47625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ea typeface="MS PGothic" pitchFamily="34" charset="-128"/>
              </a:rPr>
              <a:t>Primary Objectives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characterize the </a:t>
            </a:r>
            <a:r>
              <a:rPr lang="en-US" sz="2000" b="1" i="1" dirty="0">
                <a:solidFill>
                  <a:srgbClr val="92D050"/>
                </a:solidFill>
              </a:rPr>
              <a:t>safety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profile associated with open label use of the dapivirine vaginal matrix ring (25 mg) in women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characterize </a:t>
            </a:r>
            <a:r>
              <a:rPr lang="en-US" sz="2000" b="1" i="1" dirty="0">
                <a:solidFill>
                  <a:srgbClr val="92D050"/>
                </a:solidFill>
              </a:rPr>
              <a:t>adherence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to open label use of the dapivirine VR</a:t>
            </a:r>
          </a:p>
          <a:p>
            <a:pPr lvl="1">
              <a:spcBef>
                <a:spcPts val="0"/>
              </a:spcBef>
              <a:defRPr/>
            </a:pPr>
            <a:endParaRPr lang="en-US" sz="1200" dirty="0"/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ea typeface="MS PGothic" pitchFamily="34" charset="-128"/>
              </a:rPr>
              <a:t>Secondary Objectives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assess the </a:t>
            </a:r>
            <a:r>
              <a:rPr lang="en-US" sz="2000" b="1" i="1" dirty="0">
                <a:solidFill>
                  <a:srgbClr val="92D050"/>
                </a:solidFill>
              </a:rPr>
              <a:t>incidence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of HIV-1 infection</a:t>
            </a:r>
            <a:endParaRPr lang="en-ZA" sz="2000" dirty="0"/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assess the frequency of HIV-1 </a:t>
            </a:r>
            <a:r>
              <a:rPr lang="en-US" sz="2000" b="1" i="1" dirty="0">
                <a:solidFill>
                  <a:srgbClr val="92D050"/>
                </a:solidFill>
              </a:rPr>
              <a:t>drug resistance</a:t>
            </a:r>
            <a:endParaRPr lang="en-ZA" sz="2000" dirty="0"/>
          </a:p>
          <a:p>
            <a:pPr>
              <a:spcBef>
                <a:spcPts val="0"/>
              </a:spcBef>
              <a:defRPr/>
            </a:pPr>
            <a:endParaRPr lang="en-US" altLang="en-US" sz="1200" dirty="0">
              <a:ea typeface="MS PGothic" pitchFamily="34" charset="-128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sz="2800" dirty="0">
                <a:ea typeface="MS PGothic" pitchFamily="34" charset="-128"/>
              </a:rPr>
              <a:t>Exploratory Objectives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explore </a:t>
            </a:r>
            <a:r>
              <a:rPr lang="en-US" sz="2000" b="1" i="1" dirty="0">
                <a:solidFill>
                  <a:srgbClr val="92D050"/>
                </a:solidFill>
              </a:rPr>
              <a:t>participant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b="1" i="1" dirty="0">
                <a:solidFill>
                  <a:srgbClr val="92D050"/>
                </a:solidFill>
              </a:rPr>
              <a:t>understanding of efficacy</a:t>
            </a:r>
            <a:r>
              <a:rPr lang="en-US" sz="2000" dirty="0"/>
              <a:t>, </a:t>
            </a:r>
            <a:r>
              <a:rPr lang="en-US" sz="2000" b="1" i="1" dirty="0">
                <a:solidFill>
                  <a:srgbClr val="92D050"/>
                </a:solidFill>
              </a:rPr>
              <a:t>ring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92D050"/>
                </a:solidFill>
              </a:rPr>
              <a:t>acceptability</a:t>
            </a:r>
            <a:r>
              <a:rPr lang="en-US" sz="2000" dirty="0"/>
              <a:t>, </a:t>
            </a:r>
            <a:r>
              <a:rPr lang="en-US" sz="2000" b="1" i="1" dirty="0">
                <a:solidFill>
                  <a:srgbClr val="92D050"/>
                </a:solidFill>
              </a:rPr>
              <a:t>delivery feasibility, and describe the genital </a:t>
            </a:r>
            <a:r>
              <a:rPr lang="en-US" sz="2000" b="1" i="1" dirty="0" err="1">
                <a:solidFill>
                  <a:srgbClr val="92D050"/>
                </a:solidFill>
              </a:rPr>
              <a:t>mircoenvironment</a:t>
            </a:r>
            <a:r>
              <a:rPr lang="en-US" sz="2000" dirty="0"/>
              <a:t>.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/>
              <a:t>To characterize MTN-020 participants who choose not to enroll in MTN-025 (</a:t>
            </a:r>
            <a:r>
              <a:rPr lang="en-US" sz="2000" b="1" i="1" dirty="0">
                <a:solidFill>
                  <a:srgbClr val="92D050"/>
                </a:solidFill>
              </a:rPr>
              <a:t>decliner population</a:t>
            </a:r>
            <a:r>
              <a:rPr lang="en-US" sz="2000" dirty="0"/>
              <a:t>).</a:t>
            </a:r>
            <a:endParaRPr lang="en-ZA" sz="2000" dirty="0"/>
          </a:p>
          <a:p>
            <a:pPr lvl="1">
              <a:spcBef>
                <a:spcPts val="0"/>
              </a:spcBef>
              <a:defRPr/>
            </a:pPr>
            <a:endParaRPr lang="en-ZA" sz="2000" dirty="0"/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5" y="6172200"/>
            <a:ext cx="104130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502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LoA#1 Key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Participants will be able to join HOPE independent of their decision to use the ring.</a:t>
            </a:r>
          </a:p>
          <a:p>
            <a:r>
              <a:rPr lang="en-US" sz="2400" dirty="0"/>
              <a:t>NEW exploratory objective:  To characterize the MTN-020 participants who do not accept study product in MTN-025</a:t>
            </a:r>
          </a:p>
          <a:p>
            <a:r>
              <a:rPr lang="en-US" sz="2400" dirty="0"/>
              <a:t>ENDPOINT: Participant report of the factors that led to her decision to not accept study product</a:t>
            </a:r>
          </a:p>
          <a:p>
            <a:r>
              <a:rPr lang="en-US" sz="2400" dirty="0"/>
              <a:t>All language within the protocol regarding provision of study product and study product use instructions modified to “Offered study product”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2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LoA#1 Key Modifications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785232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Add additional measures of ring use.</a:t>
            </a:r>
          </a:p>
          <a:p>
            <a:r>
              <a:rPr lang="en-US" sz="2400" dirty="0"/>
              <a:t>New Exploratory OBJECTIVE: To explore alternative markers of adherence</a:t>
            </a:r>
          </a:p>
          <a:p>
            <a:r>
              <a:rPr lang="en-US" sz="2400" dirty="0"/>
              <a:t>ENDPOINTS: Dapivirine levels in hair, Participant self-reported product use</a:t>
            </a:r>
          </a:p>
          <a:p>
            <a:r>
              <a:rPr lang="en-US" sz="2400" dirty="0"/>
              <a:t>Hair collection added as a procedure at all follow-up visits</a:t>
            </a:r>
          </a:p>
          <a:p>
            <a:r>
              <a:rPr lang="en-US" sz="2400" dirty="0"/>
              <a:t>IC updated to ensure participants are aware that they </a:t>
            </a:r>
            <a:r>
              <a:rPr lang="en-US" sz="2400" u="sng" dirty="0"/>
              <a:t>may</a:t>
            </a:r>
            <a:r>
              <a:rPr lang="en-US" sz="2400" dirty="0"/>
              <a:t> receive results of testing that indicates their study product use (i.e. semi-real time feedback of objective measures)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963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LoA#1 Modifications (Other)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85232"/>
          </a:xfrm>
        </p:spPr>
        <p:txBody>
          <a:bodyPr numCol="2"/>
          <a:lstStyle/>
          <a:p>
            <a:pPr eaLnBrk="1" hangingPunct="1"/>
            <a:r>
              <a:rPr lang="en-US" sz="2400" dirty="0"/>
              <a:t>Incorporates results from </a:t>
            </a:r>
            <a:r>
              <a:rPr lang="en-GB" sz="2400" dirty="0"/>
              <a:t>IPM 027 (The Ring Study) and MTN-020 (ASPIRE)</a:t>
            </a:r>
          </a:p>
          <a:p>
            <a:pPr eaLnBrk="1" hangingPunct="1"/>
            <a:r>
              <a:rPr lang="en-US" sz="2400" dirty="0"/>
              <a:t>Removes the protocol requirement to use FDA-approved HIV testing kits for HIV infection confirmation</a:t>
            </a:r>
          </a:p>
          <a:p>
            <a:pPr eaLnBrk="1" hangingPunct="1"/>
            <a:r>
              <a:rPr lang="en-US" sz="2400" dirty="0"/>
              <a:t>Allows the use of audio files as source documents for in-depth interview data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Updates the DAIDS Adverse Event (AE) Grading Table from Version 1.0 to 2.0</a:t>
            </a:r>
          </a:p>
          <a:p>
            <a:pPr eaLnBrk="1" hangingPunct="1"/>
            <a:r>
              <a:rPr lang="en-US" sz="2400" dirty="0"/>
              <a:t>Updates the Protocol Team Roster and DAERS contact information</a:t>
            </a:r>
            <a:endParaRPr lang="en-US" alt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b="1" dirty="0"/>
              <a:t>Beyond MTN-020/ASPIRE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92470"/>
            <a:ext cx="8229600" cy="3622530"/>
          </a:xfr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3600" dirty="0"/>
              <a:t>A monthly vaginal ring containing dapivirine was safe and effective for HIV-1 prevention in African women.  </a:t>
            </a:r>
          </a:p>
          <a:p>
            <a:pPr marL="0" indent="0" algn="ctr">
              <a:buNone/>
            </a:pPr>
            <a:endParaRPr lang="en-US" altLang="en-US" sz="1200" dirty="0"/>
          </a:p>
          <a:p>
            <a:pPr>
              <a:spcBef>
                <a:spcPts val="0"/>
              </a:spcBef>
            </a:pPr>
            <a:r>
              <a:rPr lang="en-US" altLang="en-US" dirty="0"/>
              <a:t>Why do an open-label extension?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How have open-label extensions been done?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do we contribute with MTN-025/HOPE? </a:t>
            </a:r>
          </a:p>
          <a:p>
            <a:pPr>
              <a:spcBef>
                <a:spcPts val="0"/>
              </a:spcBef>
            </a:pPr>
            <a:endParaRPr lang="en-US" sz="1100" dirty="0">
              <a:ea typeface="ＭＳ Ｐゴシック" pitchFamily="34" charset="-128"/>
            </a:endParaRPr>
          </a:p>
        </p:txBody>
      </p:sp>
      <p:pic>
        <p:nvPicPr>
          <p:cNvPr id="16388" name="Picture 4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31546"/>
            <a:ext cx="941388" cy="5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377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810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/>
              <a:t>MTN-025/HOPE Population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2660"/>
            <a:ext cx="8305800" cy="476250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200" b="1" dirty="0">
                <a:latin typeface="+mj-lt"/>
                <a:ea typeface="MS PGothic" pitchFamily="34" charset="-128"/>
              </a:rPr>
              <a:t>Study Population: </a:t>
            </a:r>
            <a:r>
              <a:rPr lang="en-US" sz="2200" dirty="0">
                <a:latin typeface="+mj-lt"/>
              </a:rPr>
              <a:t>Former MTN-020 participants who are HIV-uninfected and not pregnant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800" i="1" dirty="0"/>
              <a:t>Decliner Population: Former MTN-020 participants who decline participation in the main MTN-025 study and meet eligibility criteria for decliner group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200" b="1" dirty="0">
                <a:latin typeface="+mj-lt"/>
                <a:ea typeface="MS PGothic" pitchFamily="34" charset="-128"/>
              </a:rPr>
              <a:t>Sites</a:t>
            </a:r>
            <a:r>
              <a:rPr lang="en-US" altLang="en-US" sz="2200" dirty="0">
                <a:latin typeface="+mj-lt"/>
                <a:ea typeface="MS PGothic" pitchFamily="34" charset="-128"/>
              </a:rPr>
              <a:t>: Approved former ASPIRE sites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/>
              <a:t>Study Design</a:t>
            </a:r>
            <a:r>
              <a:rPr lang="en-US" sz="2200" dirty="0"/>
              <a:t>: Phase 3B, open-label, multi-site trial </a:t>
            </a:r>
            <a:endParaRPr lang="en-US" altLang="en-US" sz="2200" dirty="0">
              <a:latin typeface="+mj-lt"/>
              <a:ea typeface="MS PGothic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sz="2200" b="1" dirty="0"/>
              <a:t>Study Duration</a:t>
            </a:r>
            <a:r>
              <a:rPr lang="en-US" sz="2200" dirty="0"/>
              <a:t>: Approximately 13 months of follow-up per participant with a projected accrual period of approximately 6 months at each site.</a:t>
            </a:r>
          </a:p>
          <a:p>
            <a:pPr>
              <a:spcBef>
                <a:spcPts val="600"/>
              </a:spcBef>
              <a:defRPr/>
            </a:pPr>
            <a:r>
              <a:rPr lang="en-US" sz="2200" b="1" dirty="0"/>
              <a:t>Study Product</a:t>
            </a:r>
            <a:r>
              <a:rPr lang="en-US" sz="2200" dirty="0"/>
              <a:t>: Dapivirine Vaginal Ring, 25 mg, replaced monthly</a:t>
            </a:r>
            <a:endParaRPr lang="en-US" altLang="en-US" sz="2200" b="1" dirty="0">
              <a:latin typeface="+mj-lt"/>
              <a:ea typeface="MS PGothic" pitchFamily="34" charset="-128"/>
            </a:endParaRPr>
          </a:p>
          <a:p>
            <a:pPr marL="908050" lvl="2" indent="0" eaLnBrk="1" hangingPunct="1">
              <a:spcBef>
                <a:spcPts val="0"/>
              </a:spcBef>
              <a:buNone/>
              <a:defRPr/>
            </a:pPr>
            <a:endParaRPr lang="en-US" altLang="en-US" sz="1200" dirty="0">
              <a:ea typeface="MS PGothic" pitchFamily="34" charset="-128"/>
            </a:endParaRPr>
          </a:p>
        </p:txBody>
      </p:sp>
      <p:pic>
        <p:nvPicPr>
          <p:cNvPr id="5" name="Picture 4" descr="MTN LOGO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5" y="6172200"/>
            <a:ext cx="104130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656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24497"/>
            <a:ext cx="8229600" cy="838200"/>
          </a:xfrm>
        </p:spPr>
        <p:txBody>
          <a:bodyPr/>
          <a:lstStyle/>
          <a:p>
            <a:r>
              <a:rPr lang="en-US" sz="4000" b="1" dirty="0"/>
              <a:t>MTN-025/HOPE Design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28600" y="4403423"/>
            <a:ext cx="9144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67037">
            <a:off x="1396651" y="3980671"/>
            <a:ext cx="873145" cy="499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rot="20013596">
            <a:off x="1993049" y="4230711"/>
            <a:ext cx="685800" cy="381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21334"/>
            <a:ext cx="81135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+mj-lt"/>
              </a:rPr>
              <a:t>Visit Schedule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Monthly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for the first three months, then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quarterly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thereafter (non-randomized)</a:t>
            </a:r>
          </a:p>
          <a:p>
            <a:pPr marL="742950" lvl="2" indent="-285750"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  <a:ea typeface="MS PGothic" pitchFamily="34" charset="-128"/>
              </a:rPr>
              <a:t>A goal to assess a more “real world” frequency for clinic follow-up and distribution of rings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latin typeface="+mj-lt"/>
                <a:ea typeface="MS PGothic" pitchFamily="34" charset="-128"/>
              </a:rPr>
              <a:t>Study Procedures: </a:t>
            </a:r>
            <a:r>
              <a:rPr lang="en-US" altLang="en-US" sz="2000" dirty="0">
                <a:latin typeface="+mj-lt"/>
                <a:ea typeface="MS PGothic" pitchFamily="34" charset="-128"/>
              </a:rPr>
              <a:t>HIV testing, risk-reduction counseling, pregnancy testing, contraceptive counseling/provision, behavioral data collection, safety monitoring, product counseling/provision</a:t>
            </a:r>
          </a:p>
        </p:txBody>
      </p:sp>
      <p:pic>
        <p:nvPicPr>
          <p:cNvPr id="10" name="Picture 9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5" y="6172200"/>
            <a:ext cx="104130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7145" y="1828800"/>
            <a:ext cx="8776855" cy="1447800"/>
            <a:chOff x="367145" y="2437096"/>
            <a:chExt cx="8776855" cy="14478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438400" y="3199096"/>
              <a:ext cx="6705600" cy="0"/>
            </a:xfrm>
            <a:prstGeom prst="straightConnector1">
              <a:avLst/>
            </a:prstGeom>
            <a:ln w="266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 Single Corner Rectangle 11"/>
            <p:cNvSpPr/>
            <p:nvPr/>
          </p:nvSpPr>
          <p:spPr>
            <a:xfrm>
              <a:off x="367145" y="2437096"/>
              <a:ext cx="685800" cy="14478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Single Corner Rectangle 13"/>
            <p:cNvSpPr/>
            <p:nvPr/>
          </p:nvSpPr>
          <p:spPr>
            <a:xfrm>
              <a:off x="1406235" y="2437096"/>
              <a:ext cx="685800" cy="1447800"/>
            </a:xfrm>
            <a:prstGeom prst="round1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ingle Corner Rectangle 14"/>
            <p:cNvSpPr/>
            <p:nvPr/>
          </p:nvSpPr>
          <p:spPr>
            <a:xfrm>
              <a:off x="2209800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ingle Corner Rectangle 15"/>
            <p:cNvSpPr/>
            <p:nvPr/>
          </p:nvSpPr>
          <p:spPr>
            <a:xfrm>
              <a:off x="2971800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ingle Corner Rectangle 16"/>
            <p:cNvSpPr/>
            <p:nvPr/>
          </p:nvSpPr>
          <p:spPr>
            <a:xfrm>
              <a:off x="3735532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 Single Corner Rectangle 17"/>
            <p:cNvSpPr/>
            <p:nvPr/>
          </p:nvSpPr>
          <p:spPr>
            <a:xfrm>
              <a:off x="4724400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 Single Corner Rectangle 18"/>
            <p:cNvSpPr/>
            <p:nvPr/>
          </p:nvSpPr>
          <p:spPr>
            <a:xfrm>
              <a:off x="5777345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 Single Corner Rectangle 19"/>
            <p:cNvSpPr/>
            <p:nvPr/>
          </p:nvSpPr>
          <p:spPr>
            <a:xfrm>
              <a:off x="6743700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 Single Corner Rectangle 20"/>
            <p:cNvSpPr/>
            <p:nvPr/>
          </p:nvSpPr>
          <p:spPr>
            <a:xfrm>
              <a:off x="7558519" y="2437096"/>
              <a:ext cx="685800" cy="1447800"/>
            </a:xfrm>
            <a:prstGeom prst="round1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665" y="3045107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18510" y="3056210"/>
              <a:ext cx="775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3319" y="3063268"/>
              <a:ext cx="71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75397" y="3057587"/>
              <a:ext cx="71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61197" y="3056694"/>
              <a:ext cx="71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1798" y="3014430"/>
              <a:ext cx="71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8989" y="3015449"/>
              <a:ext cx="71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57554" y="3059668"/>
              <a:ext cx="862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M12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50571" y="2918194"/>
              <a:ext cx="1078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Exit / Term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109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MTN-025/HOPE: Summary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65596"/>
            <a:ext cx="8637588" cy="4811404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altLang="en-US" sz="2400" dirty="0"/>
              <a:t>In accordance with international ethical principles regarding the conduct of HIV-1 prevention research, MTN-025/HOPE will </a:t>
            </a:r>
            <a:r>
              <a:rPr lang="en-US" altLang="en-US" sz="2400" b="1" dirty="0"/>
              <a:t>provide </a:t>
            </a:r>
            <a:r>
              <a:rPr lang="en-US" sz="2400" b="1" dirty="0">
                <a:ea typeface="MS PGothic" pitchFamily="34" charset="-128"/>
              </a:rPr>
              <a:t>access to dapivirine VR</a:t>
            </a:r>
            <a:r>
              <a:rPr lang="en-US" sz="2400" dirty="0">
                <a:ea typeface="MS PGothic" pitchFamily="34" charset="-128"/>
              </a:rPr>
              <a:t> for former ASPIRE participants</a:t>
            </a:r>
          </a:p>
          <a:p>
            <a:pPr>
              <a:spcBef>
                <a:spcPts val="600"/>
              </a:spcBef>
              <a:defRPr/>
            </a:pPr>
            <a:r>
              <a:rPr lang="en-US" sz="2400" dirty="0">
                <a:ea typeface="MS PGothic" pitchFamily="34" charset="-128"/>
              </a:rPr>
              <a:t>Additionally, MTN-025 will provide information on the following key scientific outcomes: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ea typeface="MS PGothic" pitchFamily="34" charset="-128"/>
              </a:rPr>
              <a:t>Important data on </a:t>
            </a:r>
            <a:r>
              <a:rPr lang="en-US" sz="2000" b="1" dirty="0">
                <a:ea typeface="MS PGothic" pitchFamily="34" charset="-128"/>
              </a:rPr>
              <a:t>safety with open-label use</a:t>
            </a:r>
            <a:r>
              <a:rPr lang="en-US" sz="2000" dirty="0">
                <a:ea typeface="MS PGothic" pitchFamily="34" charset="-128"/>
              </a:rPr>
              <a:t>, coincident with regulatory submission of dapivirine VR 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ea typeface="MS PGothic" pitchFamily="34" charset="-128"/>
              </a:rPr>
              <a:t>Assessment of </a:t>
            </a:r>
            <a:r>
              <a:rPr lang="en-US" sz="2000" b="1" dirty="0">
                <a:ea typeface="MS PGothic" pitchFamily="34" charset="-128"/>
              </a:rPr>
              <a:t>adherence with open-label use</a:t>
            </a:r>
            <a:r>
              <a:rPr lang="en-US" sz="2000" dirty="0">
                <a:ea typeface="MS PGothic" pitchFamily="34" charset="-128"/>
              </a:rPr>
              <a:t>, transitioning from </a:t>
            </a:r>
            <a:r>
              <a:rPr lang="en-US" sz="2000" u="sng" dirty="0">
                <a:ea typeface="MS PGothic" pitchFamily="34" charset="-128"/>
              </a:rPr>
              <a:t>monthly</a:t>
            </a:r>
            <a:r>
              <a:rPr lang="en-US" sz="2000" dirty="0">
                <a:ea typeface="MS PGothic" pitchFamily="34" charset="-128"/>
              </a:rPr>
              <a:t> clinical trial visits to </a:t>
            </a:r>
            <a:r>
              <a:rPr lang="en-US" sz="2000" u="sng" dirty="0">
                <a:ea typeface="MS PGothic" pitchFamily="34" charset="-128"/>
              </a:rPr>
              <a:t>quarterly</a:t>
            </a:r>
            <a:r>
              <a:rPr lang="en-US" sz="2000" dirty="0">
                <a:ea typeface="MS PGothic" pitchFamily="34" charset="-128"/>
              </a:rPr>
              <a:t> visits to mimic delivery settings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dirty="0">
                <a:ea typeface="MS PGothic" pitchFamily="34" charset="-128"/>
              </a:rPr>
              <a:t>Measurement of the key outcomes of </a:t>
            </a:r>
            <a:r>
              <a:rPr lang="en-US" sz="2000" b="1" dirty="0">
                <a:ea typeface="MS PGothic" pitchFamily="34" charset="-128"/>
              </a:rPr>
              <a:t>HIV-1 incidence </a:t>
            </a:r>
            <a:r>
              <a:rPr lang="en-US" sz="2000" dirty="0">
                <a:ea typeface="MS PGothic" pitchFamily="34" charset="-128"/>
              </a:rPr>
              <a:t>and </a:t>
            </a:r>
            <a:r>
              <a:rPr lang="en-US" sz="2000" b="1" dirty="0">
                <a:ea typeface="MS PGothic" pitchFamily="34" charset="-128"/>
              </a:rPr>
              <a:t>resistance</a:t>
            </a:r>
            <a:r>
              <a:rPr lang="en-US" sz="2000" dirty="0">
                <a:ea typeface="MS PGothic" pitchFamily="34" charset="-128"/>
              </a:rPr>
              <a:t> once efficacy is known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b="1" dirty="0">
                <a:ea typeface="MS PGothic" pitchFamily="34" charset="-128"/>
              </a:rPr>
              <a:t>Understanding declines </a:t>
            </a:r>
            <a:r>
              <a:rPr lang="en-US" sz="2000" dirty="0">
                <a:ea typeface="MS PGothic" pitchFamily="34" charset="-128"/>
              </a:rPr>
              <a:t>of the ring (as one prevention tool is not for everyone)</a:t>
            </a:r>
            <a:endParaRPr lang="en-ZA" sz="1400" dirty="0"/>
          </a:p>
          <a:p>
            <a:pPr lvl="1">
              <a:spcBef>
                <a:spcPts val="0"/>
              </a:spcBef>
              <a:defRPr/>
            </a:pPr>
            <a:endParaRPr lang="en-ZA" sz="2000" dirty="0"/>
          </a:p>
        </p:txBody>
      </p:sp>
      <p:pic>
        <p:nvPicPr>
          <p:cNvPr id="6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01024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96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0225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ZA" b="1" dirty="0"/>
              <a:t>Sister Studies: OLEs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860709"/>
          <a:ext cx="8194040" cy="415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990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u="none" dirty="0"/>
                        <a:t>DREAM (IPM 032</a:t>
                      </a:r>
                      <a:r>
                        <a:rPr lang="en-ZA" sz="2100" u="none" kern="1200" dirty="0">
                          <a:effectLst/>
                        </a:rPr>
                        <a:t>)</a:t>
                      </a:r>
                      <a:endParaRPr lang="en-ZA" sz="2100" kern="1200" dirty="0">
                        <a:effectLst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u="none" dirty="0"/>
                        <a:t>HOPE</a:t>
                      </a:r>
                      <a:r>
                        <a:rPr lang="en-US" sz="2100" u="none" baseline="0" dirty="0"/>
                        <a:t> (</a:t>
                      </a:r>
                      <a:r>
                        <a:rPr lang="en-US" sz="2100" u="none" dirty="0"/>
                        <a:t>MTN-025)</a:t>
                      </a:r>
                    </a:p>
                  </a:txBody>
                  <a:tcPr marT="45702" marB="4570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7">
                <a:tc>
                  <a:txBody>
                    <a:bodyPr/>
                    <a:lstStyle/>
                    <a:p>
                      <a:r>
                        <a:rPr lang="en-US" sz="2000" dirty="0"/>
                        <a:t>Primary Objective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Long-term safety</a:t>
                      </a:r>
                    </a:p>
                    <a:p>
                      <a:pPr algn="ctr"/>
                      <a:r>
                        <a:rPr lang="en-US" sz="2100" dirty="0"/>
                        <a:t>and adherence</a:t>
                      </a:r>
                    </a:p>
                  </a:txBody>
                  <a:tcPr marT="45702" marB="4570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40">
                <a:tc>
                  <a:txBody>
                    <a:bodyPr/>
                    <a:lstStyle/>
                    <a:p>
                      <a:r>
                        <a:rPr lang="en-US" sz="2000" dirty="0"/>
                        <a:t>Design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baseline="0" dirty="0"/>
                        <a:t>Open-label</a:t>
                      </a:r>
                      <a:endParaRPr lang="en-US" sz="2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2" marB="4570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r>
                        <a:rPr lang="en-US" sz="2000" dirty="0"/>
                        <a:t>No. of participants</a:t>
                      </a:r>
                      <a:endParaRPr lang="en-US" sz="2000" b="1" dirty="0"/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Follow-on to </a:t>
                      </a:r>
                      <a:r>
                        <a:rPr lang="en-US" sz="2100" baseline="0" dirty="0"/>
                        <a:t>IPM 027</a:t>
                      </a:r>
                      <a:endParaRPr lang="en-US" sz="2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Follow-on to MTN-020</a:t>
                      </a:r>
                      <a:endParaRPr lang="en-US" sz="2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728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Follow-up Regimens</a:t>
                      </a:r>
                      <a:endParaRPr lang="en-US" sz="2000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Initially 1-monthly</a:t>
                      </a:r>
                    </a:p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Routinely 3-monthly (2 additional rings)</a:t>
                      </a:r>
                      <a:endParaRPr lang="en-US" sz="210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3">
                <a:tc>
                  <a:txBody>
                    <a:bodyPr/>
                    <a:lstStyle/>
                    <a:p>
                      <a:r>
                        <a:rPr lang="en-US" sz="2000" dirty="0"/>
                        <a:t>Treatment Regimen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1-monthly ring replacement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714">
                <a:tc>
                  <a:txBody>
                    <a:bodyPr/>
                    <a:lstStyle/>
                    <a:p>
                      <a:r>
                        <a:rPr lang="en-US" sz="2000" dirty="0"/>
                        <a:t>Product</a:t>
                      </a:r>
                      <a:r>
                        <a:rPr lang="en-US" sz="2000" baseline="0" dirty="0"/>
                        <a:t> use period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Approx. 1-year follow-up with option to extend</a:t>
                      </a:r>
                      <a:endParaRPr lang="en-US" sz="2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71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j-lt"/>
                        </a:rPr>
                        <a:t>Expected Start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Date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02" marB="45702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1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T="45702" marB="45702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49277"/>
            <a:ext cx="914400" cy="7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52400" y="635634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63391C0-DD79-45DA-9191-ACEC67A52EA3}" type="slidenum">
              <a:rPr lang="en-US" sz="1200" smtClean="0">
                <a:solidFill>
                  <a:prstClr val="white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409813"/>
            <a:ext cx="1328737" cy="6347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88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/>
              <a:t> HOPE Resources and Communications	</a:t>
            </a:r>
          </a:p>
        </p:txBody>
      </p:sp>
      <p:pic>
        <p:nvPicPr>
          <p:cNvPr id="3076" name="Picture 4" descr="MTN LOGO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89562"/>
            <a:ext cx="19843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56357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Management Team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967630"/>
              </p:ext>
            </p:extLst>
          </p:nvPr>
        </p:nvGraphicFramePr>
        <p:xfrm>
          <a:off x="152400" y="1600200"/>
          <a:ext cx="8839200" cy="478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737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Communication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Weekly Priority Emails</a:t>
            </a:r>
          </a:p>
          <a:p>
            <a:r>
              <a:rPr lang="en-US" sz="3600" dirty="0"/>
              <a:t>Implementation Calls with FHI 360 CRM </a:t>
            </a:r>
          </a:p>
          <a:p>
            <a:r>
              <a:rPr lang="en-US" sz="3600" dirty="0"/>
              <a:t>Monthly HOPE Protocol Team Calls</a:t>
            </a:r>
          </a:p>
          <a:p>
            <a:r>
              <a:rPr lang="en-US" sz="3600" dirty="0"/>
              <a:t>Monthly HOPE CWG calls</a:t>
            </a:r>
          </a:p>
        </p:txBody>
      </p:sp>
      <p:pic>
        <p:nvPicPr>
          <p:cNvPr id="1026" name="Picture 2" descr="https://www.nyu.edu/content/nyu/en/life/resources-and-services/information-technology/communication-and-conferencing/jcr%3Acontent/quadBox/nyuimage.img.png/14381864404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/>
          <a:stretch/>
        </p:blipFill>
        <p:spPr bwMode="auto">
          <a:xfrm>
            <a:off x="1057275" y="4267200"/>
            <a:ext cx="7029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64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4188" y="409872"/>
            <a:ext cx="8382000" cy="762000"/>
          </a:xfrm>
        </p:spPr>
        <p:txBody>
          <a:bodyPr/>
          <a:lstStyle/>
          <a:p>
            <a:pPr eaLnBrk="1" hangingPunct="1"/>
            <a:r>
              <a:rPr lang="en-US" b="1" dirty="0"/>
              <a:t>MTN Website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i="1" dirty="0"/>
          </a:p>
          <a:p>
            <a:pPr eaLnBrk="1" hangingPunct="1">
              <a:buFont typeface="Wingdings" pitchFamily="2" charset="2"/>
              <a:buNone/>
            </a:pPr>
            <a:endParaRPr lang="en-US" sz="2400" i="1" dirty="0"/>
          </a:p>
          <a:p>
            <a:pPr eaLnBrk="1" hangingPunct="1">
              <a:buFont typeface="Wingdings" pitchFamily="2" charset="2"/>
              <a:buNone/>
            </a:pPr>
            <a:endParaRPr lang="en-US" sz="2400" i="1" dirty="0"/>
          </a:p>
        </p:txBody>
      </p:sp>
      <p:pic>
        <p:nvPicPr>
          <p:cNvPr id="19460" name="Picture 4" descr="MTN LOGO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096000"/>
            <a:ext cx="11699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6" y="1664017"/>
            <a:ext cx="8724632" cy="51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" y="1202352"/>
            <a:ext cx="3806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http://www.mtnstopshiv.org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78717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HOPE Vimeo Site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78429"/>
            <a:ext cx="8191500" cy="4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1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315" y="381000"/>
            <a:ext cx="8382000" cy="762000"/>
          </a:xfrm>
        </p:spPr>
        <p:txBody>
          <a:bodyPr/>
          <a:lstStyle/>
          <a:p>
            <a:pPr eaLnBrk="1" hangingPunct="1"/>
            <a:r>
              <a:rPr lang="en-US" b="1" dirty="0"/>
              <a:t>Atlas portal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30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i="1" dirty="0"/>
          </a:p>
        </p:txBody>
      </p:sp>
      <p:pic>
        <p:nvPicPr>
          <p:cNvPr id="23556" name="Picture 4" descr="MTN LOGO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096000"/>
            <a:ext cx="1169988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0" y="1447800"/>
            <a:ext cx="7519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https://atlas.scharp.org/cpas/project/home/begin.view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3" y="1909465"/>
            <a:ext cx="8405745" cy="49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0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ASPIRE Key Result: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130425"/>
            <a:ext cx="8382000" cy="3588924"/>
          </a:xfrm>
        </p:spPr>
        <p:txBody>
          <a:bodyPr/>
          <a:lstStyle/>
          <a:p>
            <a:r>
              <a:rPr lang="en-US" sz="2400" b="1" dirty="0">
                <a:solidFill>
                  <a:srgbClr val="740074"/>
                </a:solidFill>
              </a:rPr>
              <a:t>The dapivirine vaginal ring was shown to be very safe </a:t>
            </a:r>
          </a:p>
          <a:p>
            <a:pPr eaLnBrk="1" hangingPunct="1"/>
            <a:r>
              <a:rPr lang="en-US" sz="2400" dirty="0"/>
              <a:t>No difference in the number of adverse events (health problems), pregnancies, or HIV drug resistance was observed between study groups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6" descr="C:\Jared\Dapivirine\MTN 020 communications\Logo\AspireLogo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31758" r="26379" b="34897"/>
          <a:stretch>
            <a:fillRect/>
          </a:stretch>
        </p:blipFill>
        <p:spPr bwMode="auto">
          <a:xfrm>
            <a:off x="7968575" y="6141771"/>
            <a:ext cx="1175425" cy="48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67"/>
            <a:ext cx="1524011" cy="394338"/>
          </a:xfrm>
          <a:prstGeom prst="rect">
            <a:avLst/>
          </a:prstGeom>
        </p:spPr>
      </p:pic>
      <p:pic>
        <p:nvPicPr>
          <p:cNvPr id="2053" name="Picture 5" descr="Diagram_1_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5"/>
          <a:stretch/>
        </p:blipFill>
        <p:spPr bwMode="auto">
          <a:xfrm>
            <a:off x="6248401" y="3947767"/>
            <a:ext cx="2146049" cy="1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cdn.grid.fotosearch.com/CSP/CSP992/k135075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50" y="3947768"/>
            <a:ext cx="2277440" cy="15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4225" y="4419601"/>
            <a:ext cx="1377824" cy="692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41910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s://globalhealth.duke.edu/sites/default/files/styles/dghi_medium/public/posts/pregnant_african_woman-istock_000012169363small.jpg?itok=i6qRNY6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48" y="3924888"/>
            <a:ext cx="2039905" cy="15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3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Alias lists and team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257800"/>
          </a:xfrm>
        </p:spPr>
        <p:txBody>
          <a:bodyPr>
            <a:normAutofit/>
          </a:bodyPr>
          <a:lstStyle/>
          <a:p>
            <a:pPr marL="57150" lvl="1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85430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239668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57200" y="2057400"/>
          <a:ext cx="8229600" cy="35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ASPIRE Key Results: Efficacy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1" y="2438401"/>
            <a:ext cx="853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chemeClr val="accent4"/>
                </a:solidFill>
                <a:latin typeface="Candara"/>
              </a:rPr>
              <a:t>27%</a:t>
            </a:r>
          </a:p>
        </p:txBody>
      </p:sp>
      <p:sp>
        <p:nvSpPr>
          <p:cNvPr id="8" name="Rectangle 7"/>
          <p:cNvSpPr/>
          <p:nvPr/>
        </p:nvSpPr>
        <p:spPr>
          <a:xfrm>
            <a:off x="797634" y="3505201"/>
            <a:ext cx="878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chemeClr val="accent4"/>
                </a:solidFill>
                <a:latin typeface="Candara"/>
              </a:rPr>
              <a:t>56%</a:t>
            </a:r>
          </a:p>
        </p:txBody>
      </p:sp>
      <p:sp>
        <p:nvSpPr>
          <p:cNvPr id="9" name="Rectangle 8"/>
          <p:cNvSpPr/>
          <p:nvPr/>
        </p:nvSpPr>
        <p:spPr>
          <a:xfrm>
            <a:off x="585808" y="4572001"/>
            <a:ext cx="785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chemeClr val="accent4"/>
                </a:solidFill>
                <a:latin typeface="Candara"/>
              </a:rPr>
              <a:t>71%</a:t>
            </a:r>
          </a:p>
        </p:txBody>
      </p:sp>
    </p:spTree>
    <p:extLst>
      <p:ext uri="{BB962C8B-B14F-4D97-AF65-F5344CB8AC3E}">
        <p14:creationId xmlns:p14="http://schemas.microsoft.com/office/powerpoint/2010/main" val="158852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ring can reduce a women’s chance of HIV infection </a:t>
            </a:r>
          </a:p>
          <a:p>
            <a:pPr lvl="0"/>
            <a:r>
              <a:rPr lang="en-US" dirty="0"/>
              <a:t>Protection is highest when the ring is used all the time </a:t>
            </a:r>
          </a:p>
          <a:p>
            <a:pPr lvl="0"/>
            <a:r>
              <a:rPr lang="en-US" dirty="0"/>
              <a:t>The ring is not protective when it is not used</a:t>
            </a:r>
          </a:p>
          <a:p>
            <a:pPr lvl="0"/>
            <a:r>
              <a:rPr lang="en-US" dirty="0"/>
              <a:t>The ring is very safe to 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3" y="391793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Why do an Open Label Extension?</a:t>
            </a:r>
          </a:p>
        </p:txBody>
      </p:sp>
      <p:pic>
        <p:nvPicPr>
          <p:cNvPr id="4" name="Picture 3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8498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7220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26" y="1759625"/>
            <a:ext cx="1789431" cy="102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26" y="2650483"/>
            <a:ext cx="1772225" cy="11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26" y="3609583"/>
            <a:ext cx="1789431" cy="199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70" y="5248383"/>
            <a:ext cx="1917503" cy="77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2260069"/>
            <a:ext cx="5500923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The pathway from demonstration of efficacy to large-scale implementation is not instantaneous.</a:t>
            </a:r>
          </a:p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</a:rPr>
              <a:t>Providing access to the product is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ethical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and </a:t>
            </a:r>
            <a:r>
              <a:rPr lang="en-US" sz="2000" u="sng" dirty="0">
                <a:solidFill>
                  <a:prstClr val="black"/>
                </a:solidFill>
                <a:latin typeface="+mj-lt"/>
              </a:rPr>
              <a:t>scientifically valuable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  <a:latin typeface="+mj-lt"/>
            </a:endParaRPr>
          </a:p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j-lt"/>
              </a:rPr>
              <a:t>Open label extensions bridge efficacy to implementation = the OLE is the next step to get this ring out there!</a:t>
            </a:r>
          </a:p>
          <a:p>
            <a:pPr marL="285744" indent="-285744">
              <a:lnSpc>
                <a:spcPts val="1800"/>
              </a:lnSpc>
              <a:spcBef>
                <a:spcPct val="20000"/>
              </a:spcBef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2175" y="5698046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</a:rPr>
              <a:t>Graphic: AVAC</a:t>
            </a:r>
          </a:p>
        </p:txBody>
      </p:sp>
    </p:spTree>
    <p:extLst>
      <p:ext uri="{BB962C8B-B14F-4D97-AF65-F5344CB8AC3E}">
        <p14:creationId xmlns:p14="http://schemas.microsoft.com/office/powerpoint/2010/main" val="407440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OLE 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091631"/>
              </p:ext>
            </p:extLst>
          </p:nvPr>
        </p:nvGraphicFramePr>
        <p:xfrm>
          <a:off x="457200" y="1824990"/>
          <a:ext cx="8382000" cy="475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1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Enrollment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Timeline to</a:t>
                      </a:r>
                      <a:r>
                        <a:rPr lang="en-US" baseline="0" dirty="0"/>
                        <a:t>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422">
                <a:tc>
                  <a:txBody>
                    <a:bodyPr/>
                    <a:lstStyle/>
                    <a:p>
                      <a:pPr marL="0" indent="0">
                        <a:lnSpc>
                          <a:spcPts val="2900"/>
                        </a:lnSpc>
                        <a:spcBef>
                          <a:spcPts val="18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b="1" kern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Partners </a:t>
                      </a:r>
                      <a:r>
                        <a:rPr lang="en-US" altLang="en-US" sz="1800" b="1" kern="0" dirty="0" err="1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PrEP</a:t>
                      </a:r>
                      <a:r>
                        <a:rPr lang="en-US" altLang="en-US" sz="1800" b="1" kern="0" dirty="0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Study Extension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89%</a:t>
                      </a:r>
                      <a:r>
                        <a:rPr lang="en-US" baseline="0" dirty="0"/>
                        <a:t> of those eligible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</a:t>
                      </a:r>
                      <a:r>
                        <a:rPr lang="en-US" baseline="0" dirty="0"/>
                        <a:t>months after results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adherence and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HIV protection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0" dirty="0" err="1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iPrEx</a:t>
                      </a:r>
                      <a:r>
                        <a:rPr lang="en-US" altLang="en-US" sz="1800" b="1" kern="0" dirty="0">
                          <a:solidFill>
                            <a:srgbClr val="FF6600"/>
                          </a:solidFill>
                          <a:sym typeface="Wingdings" panose="05000000000000000000" pitchFamily="2" charset="2"/>
                        </a:rPr>
                        <a:t> 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65% of those eligible (of whom ~75% accepted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PrEP</a:t>
                      </a:r>
                      <a:r>
                        <a:rPr lang="en-US" baseline="0" dirty="0"/>
                        <a:t> [</a:t>
                      </a:r>
                      <a:r>
                        <a:rPr lang="en-US" baseline="0" dirty="0" err="1"/>
                        <a:t>PrEP</a:t>
                      </a:r>
                      <a:r>
                        <a:rPr lang="en-US" baseline="0" dirty="0"/>
                        <a:t> use was optional])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 months after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adherence to open-label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 HIV protection with high adherence</a:t>
                      </a:r>
                      <a:endParaRPr lang="en-US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8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1" kern="0" dirty="0">
                          <a:solidFill>
                            <a:srgbClr val="00B050"/>
                          </a:solidFill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CAPRISA 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85% of those eligible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Protocol finalized</a:t>
                      </a:r>
                      <a:r>
                        <a:rPr lang="en-US" baseline="0" dirty="0"/>
                        <a:t> 4 months after results; 2 year gap due to regulatory delays.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201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b="1" dirty="0"/>
              <a:t>OLEs: Common Themes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68776"/>
            <a:ext cx="8382000" cy="3577903"/>
          </a:xfrm>
          <a:noFill/>
        </p:spPr>
        <p:txBody>
          <a:bodyPr wrap="square">
            <a:spAutoFit/>
          </a:bodyPr>
          <a:lstStyle/>
          <a:p>
            <a:pPr marL="422910" indent="-3657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latin typeface="+mj-lt"/>
              </a:rPr>
              <a:t>All were implemented to provide access to an effective product</a:t>
            </a:r>
          </a:p>
          <a:p>
            <a:pPr marL="422910" indent="-3657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latin typeface="+mj-lt"/>
              </a:rPr>
              <a:t>All included continued evaluation of safety among their primary goals, as well as adherence</a:t>
            </a:r>
          </a:p>
          <a:p>
            <a:pPr marL="422910" indent="-3657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latin typeface="+mj-lt"/>
              </a:rPr>
              <a:t>All had time-limited follow-up and some gap between release of results and first enrollment (3 months to &gt;2 years)</a:t>
            </a:r>
          </a:p>
          <a:p>
            <a:pPr marL="422910" indent="-3657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latin typeface="+mj-lt"/>
              </a:rPr>
              <a:t>All had varying levels of uptake ranging from 65-89% of eligible participants</a:t>
            </a:r>
          </a:p>
          <a:p>
            <a:pPr marL="422910" indent="-3657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400" dirty="0">
                <a:latin typeface="+mj-lt"/>
              </a:rPr>
              <a:t>Results to date: </a:t>
            </a:r>
            <a:r>
              <a:rPr lang="en-US" altLang="en-US" sz="2400" u="sng" dirty="0">
                <a:latin typeface="+mj-lt"/>
              </a:rPr>
              <a:t>high adherence, continued protection</a:t>
            </a:r>
          </a:p>
          <a:p>
            <a:pPr>
              <a:lnSpc>
                <a:spcPct val="90000"/>
              </a:lnSpc>
            </a:pPr>
            <a:endParaRPr lang="en-US" sz="1100" dirty="0">
              <a:ea typeface="ＭＳ Ｐゴシック" pitchFamily="34" charset="-128"/>
            </a:endParaRPr>
          </a:p>
        </p:txBody>
      </p:sp>
      <p:pic>
        <p:nvPicPr>
          <p:cNvPr id="16388" name="Picture 4" descr="MTN LOGO_F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31546"/>
            <a:ext cx="941388" cy="55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1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84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740074"/>
                </a:solidFill>
              </a:rPr>
              <a:t>OLEs lead to roll-out</a:t>
            </a:r>
            <a:endParaRPr lang="en-US" b="1" dirty="0">
              <a:solidFill>
                <a:srgbClr val="740074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1549" y="2108200"/>
            <a:ext cx="8407400" cy="37272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i="1" dirty="0"/>
              <a:t>We are now where oral </a:t>
            </a:r>
            <a:r>
              <a:rPr lang="en-US" sz="2400" i="1" dirty="0" err="1"/>
              <a:t>tenofovir</a:t>
            </a:r>
            <a:r>
              <a:rPr lang="en-US" sz="2400" i="1" dirty="0"/>
              <a:t>-based </a:t>
            </a:r>
            <a:r>
              <a:rPr lang="en-US" sz="2400" i="1" dirty="0" err="1"/>
              <a:t>PrEP</a:t>
            </a:r>
            <a:r>
              <a:rPr lang="en-US" sz="2400" i="1" dirty="0"/>
              <a:t> was </a:t>
            </a:r>
            <a:r>
              <a:rPr lang="en-US" sz="2400" i="1" u="sng" dirty="0"/>
              <a:t>5 years ago</a:t>
            </a:r>
            <a:r>
              <a:rPr lang="en-US" sz="2400" i="1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Imperfect efficacy in the first results (</a:t>
            </a:r>
            <a:r>
              <a:rPr lang="en-US" sz="2133" dirty="0" err="1"/>
              <a:t>iPrEx</a:t>
            </a:r>
            <a:r>
              <a:rPr lang="en-US" sz="2133" dirty="0"/>
              <a:t> = 44% overall, 59% among those ≥25 years, not significant for those &lt;25 years)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No studies except placebo-controlled trials – i.e., participants did not know it works, know it is safe, and know it is not placebo. </a:t>
            </a:r>
            <a:endParaRPr lang="en-US" sz="2133" i="1" dirty="0"/>
          </a:p>
          <a:p>
            <a:pPr>
              <a:spcBef>
                <a:spcPts val="0"/>
              </a:spcBef>
            </a:pPr>
            <a:endParaRPr lang="en-US" sz="1067" i="1" dirty="0"/>
          </a:p>
          <a:p>
            <a:pPr>
              <a:spcBef>
                <a:spcPts val="0"/>
              </a:spcBef>
            </a:pPr>
            <a:r>
              <a:rPr lang="en-US" sz="2400" i="1" dirty="0"/>
              <a:t>Why we need HOPE: </a:t>
            </a:r>
          </a:p>
          <a:p>
            <a:pPr lvl="1">
              <a:spcBef>
                <a:spcPts val="0"/>
              </a:spcBef>
            </a:pPr>
            <a:r>
              <a:rPr lang="en-US" sz="2133" dirty="0"/>
              <a:t>As a placebo-controlled, investigational trial, ASPIRE could not answer whether women would have used the ring better if they had known it was effective and safe. </a:t>
            </a:r>
          </a:p>
        </p:txBody>
      </p:sp>
      <p:pic>
        <p:nvPicPr>
          <p:cNvPr id="6" name="Picture 5" descr="MTN LOGO_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086" y="6172200"/>
            <a:ext cx="1041303" cy="6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red B\Dropbox\Dapivirine\MTN-025\Logo\Hope_Study_2Tag_P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2" y="6159420"/>
            <a:ext cx="1545465" cy="5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932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BCD7002D0A448BEE7732B5A98971A" ma:contentTypeVersion="3" ma:contentTypeDescription="Create a new document." ma:contentTypeScope="" ma:versionID="e02ee09830479890d3826c688a0a3fef">
  <xsd:schema xmlns:xsd="http://www.w3.org/2001/XMLSchema" xmlns:xs="http://www.w3.org/2001/XMLSchema" xmlns:p="http://schemas.microsoft.com/office/2006/metadata/properties" xmlns:ns2="EE46082F-C198-4CB5-9620-9A849056120C" xmlns:ns3="ee46082f-c198-4cb5-9620-9a849056120c" xmlns:ns4="0cdb9d7b-3bdb-4b1c-be50-7737cb6ee7a2" targetNamespace="http://schemas.microsoft.com/office/2006/metadata/properties" ma:root="true" ma:fieldsID="c0bda97d02a2442ba92bddb079402372" ns2:_="" ns3:_="" ns4:_="">
    <xsd:import namespace="EE46082F-C198-4CB5-9620-9A849056120C"/>
    <xsd:import namespace="ee46082f-c198-4cb5-9620-9a849056120c"/>
    <xsd:import namespace="0cdb9d7b-3bdb-4b1c-be50-7737cb6ee7a2"/>
    <xsd:element name="properties">
      <xsd:complexType>
        <xsd:sequence>
          <xsd:element name="documentManagement">
            <xsd:complexType>
              <xsd:all>
                <xsd:element ref="ns2:TrainingType" minOccurs="0"/>
                <xsd:element ref="ns2:DocType" minOccurs="0"/>
                <xsd:element ref="ns2:Day" minOccurs="0"/>
                <xsd:element ref="ns3:Statu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6082F-C198-4CB5-9620-9A849056120C" elementFormDefault="qualified">
    <xsd:import namespace="http://schemas.microsoft.com/office/2006/documentManagement/types"/>
    <xsd:import namespace="http://schemas.microsoft.com/office/infopath/2007/PartnerControls"/>
    <xsd:element name="TrainingType" ma:index="8" nillable="true" ma:displayName="TrainingType" ma:format="Dropdown" ma:internalName="TrainingType">
      <xsd:simpleType>
        <xsd:restriction base="dms:Choice">
          <xsd:enumeration value="Study Specific"/>
          <xsd:enumeration value="Refresher"/>
          <xsd:enumeration value="Other"/>
        </xsd:restriction>
      </xsd:simpleType>
    </xsd:element>
    <xsd:element name="DocType" ma:index="9" nillable="true" ma:displayName="DocType" ma:format="Dropdown" ma:internalName="DocType">
      <xsd:simpleType>
        <xsd:restriction base="dms:Choice">
          <xsd:enumeration value="Agenda"/>
          <xsd:enumeration value="Evaluations"/>
          <xsd:enumeration value="Presentations"/>
          <xsd:enumeration value="Logistics"/>
          <xsd:enumeration value="Handouts/Scenario"/>
          <xsd:enumeration value="Report"/>
          <xsd:enumeration value="Other"/>
        </xsd:restriction>
      </xsd:simpleType>
    </xsd:element>
    <xsd:element name="Day" ma:index="10" nillable="true" ma:displayName="Day" ma:internalName="Da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6082f-c198-4cb5-9620-9a849056120c" elementFormDefault="qualified">
    <xsd:import namespace="http://schemas.microsoft.com/office/2006/documentManagement/types"/>
    <xsd:import namespace="http://schemas.microsoft.com/office/infopath/2007/PartnerControls"/>
    <xsd:element name="Status" ma:index="11" nillable="true" ma:displayName="Status" ma:format="Dropdown" ma:internalName="Status">
      <xsd:simpleType>
        <xsd:restriction base="dms:Choice">
          <xsd:enumeration value="Draft"/>
          <xsd:enumeration value="Archive"/>
          <xsd:enumeration value="Fin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ee46082f-c198-4cb5-9620-9a849056120c">Final</Status>
    <Day xmlns="EE46082F-C198-4CB5-9620-9A849056120C" xsi:nil="true"/>
    <TrainingType xmlns="EE46082F-C198-4CB5-9620-9A849056120C">Study Specific</TrainingType>
    <DocType xmlns="EE46082F-C198-4CB5-9620-9A849056120C" xsi:nil="true"/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AAAAAC2-82DE-48A9-85A5-0A54F5BE6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46082F-C198-4CB5-9620-9A849056120C"/>
    <ds:schemaRef ds:uri="ee46082f-c198-4cb5-9620-9a849056120c"/>
    <ds:schemaRef ds:uri="0cdb9d7b-3bdb-4b1c-be50-7737cb6e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62E5B3-20FD-40B9-8597-E29C69E795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3FB5C-E001-4EAF-823E-B63FD53EC5EE}">
  <ds:schemaRefs>
    <ds:schemaRef ds:uri="http://schemas.microsoft.com/office/2006/documentManagement/types"/>
    <ds:schemaRef ds:uri="EE46082F-C198-4CB5-9620-9A849056120C"/>
    <ds:schemaRef ds:uri="http://schemas.microsoft.com/office/2006/metadata/properties"/>
    <ds:schemaRef ds:uri="http://purl.org/dc/terms/"/>
    <ds:schemaRef ds:uri="ee46082f-c198-4cb5-9620-9a849056120c"/>
    <ds:schemaRef ds:uri="0cdb9d7b-3bdb-4b1c-be50-7737cb6ee7a2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CB4E84A-E92E-46CE-A4EE-9751CB88818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1856</Words>
  <Application>Microsoft Office PowerPoint</Application>
  <PresentationFormat>On-screen Show (4:3)</PresentationFormat>
  <Paragraphs>276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4_Office Theme</vt:lpstr>
      <vt:lpstr>Office Theme</vt:lpstr>
      <vt:lpstr>MTN-025/HOPE </vt:lpstr>
      <vt:lpstr>Beyond MTN-020/ASPIRE</vt:lpstr>
      <vt:lpstr>ASPIRE Key Result: Safety</vt:lpstr>
      <vt:lpstr>ASPIRE Key Results: Efficacy</vt:lpstr>
      <vt:lpstr>Results: Take Home Messages</vt:lpstr>
      <vt:lpstr>Why do an Open Label Extension?</vt:lpstr>
      <vt:lpstr>OLE Examples</vt:lpstr>
      <vt:lpstr>OLEs: Common Themes</vt:lpstr>
      <vt:lpstr>OLEs lead to roll-out</vt:lpstr>
      <vt:lpstr>From ASPIRE to HOPE</vt:lpstr>
      <vt:lpstr>From ASPIRE to HOPE</vt:lpstr>
      <vt:lpstr>Key HOPE Messaging</vt:lpstr>
      <vt:lpstr>  Options in HIV Prevention:  A Client-Centered Counseling Approach </vt:lpstr>
      <vt:lpstr>Hope is Different than ASPIRE</vt:lpstr>
      <vt:lpstr>MTN-025/HOPE:  What We Will Learn</vt:lpstr>
      <vt:lpstr>MTN-025/HOPE Objectives</vt:lpstr>
      <vt:lpstr>LoA#1 Key Modifications</vt:lpstr>
      <vt:lpstr>LoA#1 Key Modifications</vt:lpstr>
      <vt:lpstr>LoA#1 Modifications (Other)</vt:lpstr>
      <vt:lpstr>MTN-025/HOPE Population</vt:lpstr>
      <vt:lpstr>MTN-025/HOPE Design</vt:lpstr>
      <vt:lpstr>MTN-025/HOPE: Summary</vt:lpstr>
      <vt:lpstr>Sister Studies: OLEs</vt:lpstr>
      <vt:lpstr> HOPE Resources and Communications </vt:lpstr>
      <vt:lpstr>HOPE Management Team</vt:lpstr>
      <vt:lpstr>HOPE Communication Plans</vt:lpstr>
      <vt:lpstr>MTN Website</vt:lpstr>
      <vt:lpstr>HOPE Vimeo Site</vt:lpstr>
      <vt:lpstr>Atlas portal</vt:lpstr>
      <vt:lpstr>Alias lists and team communication</vt:lpstr>
      <vt:lpstr>Thank you! 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HOPE/MTN-025</dc:title>
  <dc:creator>rullcm</dc:creator>
  <cp:lastModifiedBy>Ashley Mayo</cp:lastModifiedBy>
  <cp:revision>384</cp:revision>
  <cp:lastPrinted>2015-10-02T15:10:59Z</cp:lastPrinted>
  <dcterms:created xsi:type="dcterms:W3CDTF">2014-10-07T13:06:20Z</dcterms:created>
  <dcterms:modified xsi:type="dcterms:W3CDTF">2016-07-11T19:08:58Z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0x010100A42BCD7002D0A448BEE7732B5A98971A</vt:lpwstr>
  </property>
  <property fmtid="{D5CDD505-2E9C-101B-9397-08002B2CF9AE}" pid="4" name="_AdHocReviewCycleID">
    <vt:i4>290892772</vt:i4>
  </property>
  <property fmtid="{D5CDD505-2E9C-101B-9397-08002B2CF9AE}" pid="5" name="_EmailSubject">
    <vt:lpwstr>HOPE Overview Slides</vt:lpwstr>
  </property>
  <property fmtid="{D5CDD505-2E9C-101B-9397-08002B2CF9AE}" pid="6" name="_AuthorEmail">
    <vt:lpwstr>AMayo@fhi360.org</vt:lpwstr>
  </property>
  <property fmtid="{D5CDD505-2E9C-101B-9397-08002B2CF9AE}" pid="7" name="_AuthorEmailDisplayName">
    <vt:lpwstr>Ashley Mayo</vt:lpwstr>
  </property>
</Properties>
</file>